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7" r:id="rId2"/>
    <p:sldId id="258" r:id="rId3"/>
    <p:sldId id="259" r:id="rId4"/>
    <p:sldId id="260" r:id="rId5"/>
    <p:sldId id="332" r:id="rId6"/>
    <p:sldId id="337" r:id="rId7"/>
    <p:sldId id="270" r:id="rId8"/>
    <p:sldId id="333" r:id="rId9"/>
    <p:sldId id="268" r:id="rId10"/>
    <p:sldId id="343" r:id="rId11"/>
    <p:sldId id="341" r:id="rId12"/>
    <p:sldId id="347" r:id="rId13"/>
    <p:sldId id="318" r:id="rId14"/>
    <p:sldId id="294" r:id="rId15"/>
    <p:sldId id="293" r:id="rId16"/>
    <p:sldId id="319" r:id="rId17"/>
    <p:sldId id="295" r:id="rId18"/>
    <p:sldId id="296" r:id="rId19"/>
    <p:sldId id="297" r:id="rId20"/>
    <p:sldId id="263" r:id="rId21"/>
    <p:sldId id="327" r:id="rId22"/>
    <p:sldId id="262" r:id="rId23"/>
    <p:sldId id="264" r:id="rId24"/>
    <p:sldId id="320" r:id="rId25"/>
    <p:sldId id="338" r:id="rId26"/>
    <p:sldId id="321" r:id="rId27"/>
    <p:sldId id="349" r:id="rId28"/>
    <p:sldId id="299" r:id="rId29"/>
    <p:sldId id="282" r:id="rId30"/>
    <p:sldId id="283" r:id="rId31"/>
    <p:sldId id="276" r:id="rId32"/>
    <p:sldId id="300" r:id="rId33"/>
    <p:sldId id="261" r:id="rId34"/>
    <p:sldId id="328" r:id="rId35"/>
    <p:sldId id="298" r:id="rId36"/>
    <p:sldId id="334" r:id="rId37"/>
    <p:sldId id="281" r:id="rId38"/>
    <p:sldId id="335" r:id="rId39"/>
    <p:sldId id="336" r:id="rId40"/>
    <p:sldId id="272" r:id="rId41"/>
    <p:sldId id="274" r:id="rId42"/>
    <p:sldId id="279" r:id="rId43"/>
    <p:sldId id="280" r:id="rId44"/>
    <p:sldId id="339" r:id="rId45"/>
    <p:sldId id="344" r:id="rId46"/>
    <p:sldId id="285" r:id="rId47"/>
    <p:sldId id="286" r:id="rId48"/>
    <p:sldId id="287" r:id="rId49"/>
    <p:sldId id="291" r:id="rId50"/>
    <p:sldId id="288" r:id="rId51"/>
    <p:sldId id="289" r:id="rId52"/>
    <p:sldId id="290" r:id="rId53"/>
    <p:sldId id="292" r:id="rId54"/>
    <p:sldId id="273" r:id="rId55"/>
    <p:sldId id="340" r:id="rId56"/>
    <p:sldId id="303" r:id="rId57"/>
    <p:sldId id="301" r:id="rId58"/>
    <p:sldId id="302" r:id="rId59"/>
    <p:sldId id="304" r:id="rId60"/>
    <p:sldId id="307" r:id="rId61"/>
    <p:sldId id="309" r:id="rId62"/>
    <p:sldId id="310" r:id="rId63"/>
    <p:sldId id="311" r:id="rId64"/>
    <p:sldId id="314" r:id="rId65"/>
    <p:sldId id="313" r:id="rId66"/>
    <p:sldId id="315" r:id="rId67"/>
    <p:sldId id="317" r:id="rId68"/>
    <p:sldId id="329" r:id="rId69"/>
    <p:sldId id="331" r:id="rId70"/>
    <p:sldId id="312" r:id="rId71"/>
    <p:sldId id="308" r:id="rId72"/>
    <p:sldId id="305" r:id="rId73"/>
    <p:sldId id="322" r:id="rId74"/>
    <p:sldId id="346" r:id="rId75"/>
    <p:sldId id="26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753B9-698A-4E6D-B653-12E370919FD1}" v="7" dt="2019-05-23T10:02:05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02" autoAdjust="0"/>
    <p:restoredTop sz="83041" autoAdjust="0"/>
  </p:normalViewPr>
  <p:slideViewPr>
    <p:cSldViewPr snapToGrid="0">
      <p:cViewPr varScale="1">
        <p:scale>
          <a:sx n="83" d="100"/>
          <a:sy n="83" d="100"/>
        </p:scale>
        <p:origin x="114" y="-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e van gulick" userId="74004649a2eae296" providerId="LiveId" clId="{0DCAEFB2-6835-4E6B-9BDA-26396ACDDF7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OOP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Reusing</a:t>
          </a:r>
          <a:r>
            <a:rPr lang="fr-FR" dirty="0"/>
            <a:t> </a:t>
          </a:r>
          <a:r>
            <a:rPr lang="fr-FR" dirty="0" err="1"/>
            <a:t>knowledge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3B23F1-793E-4DB5-B111-E7EA995ED542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3ADBEA93-AF5B-4B5B-9713-2247F6B0F784}">
      <dgm:prSet phldrT="[Text]"/>
      <dgm:spPr/>
      <dgm:t>
        <a:bodyPr/>
        <a:lstStyle/>
        <a:p>
          <a:r>
            <a:rPr lang="fr-FR" dirty="0"/>
            <a:t>Learning </a:t>
          </a:r>
          <a:r>
            <a:rPr lang="fr-FR" dirty="0" err="1"/>
            <a:t>what</a:t>
          </a:r>
          <a:r>
            <a:rPr lang="fr-FR" dirty="0"/>
            <a:t> an </a:t>
          </a:r>
          <a:r>
            <a:rPr lang="fr-FR" dirty="0" err="1"/>
            <a:t>object</a:t>
          </a:r>
          <a:r>
            <a:rPr lang="fr-FR" dirty="0"/>
            <a:t> </a:t>
          </a:r>
          <a:r>
            <a:rPr lang="fr-FR" dirty="0" err="1"/>
            <a:t>was</a:t>
          </a:r>
          <a:endParaRPr lang="en-US" dirty="0"/>
        </a:p>
      </dgm:t>
    </dgm:pt>
    <dgm:pt modelId="{D358EEEF-B1F6-4F40-85DE-3465E92F2603}" type="parTrans" cxnId="{4FBA5AE7-F7F9-4338-B88A-EF6AB1D00BC3}">
      <dgm:prSet/>
      <dgm:spPr/>
      <dgm:t>
        <a:bodyPr/>
        <a:lstStyle/>
        <a:p>
          <a:endParaRPr lang="en-US"/>
        </a:p>
      </dgm:t>
    </dgm:pt>
    <dgm:pt modelId="{9E048CFA-F99A-4010-9CCA-3A08802550FA}" type="sibTrans" cxnId="{4FBA5AE7-F7F9-4338-B88A-EF6AB1D00BC3}">
      <dgm:prSet/>
      <dgm:spPr/>
      <dgm:t>
        <a:bodyPr/>
        <a:lstStyle/>
        <a:p>
          <a:endParaRPr lang="en-US"/>
        </a:p>
      </dgm:t>
    </dgm:pt>
    <dgm:pt modelId="{2F506CC7-9E81-4C73-99A6-5459C1CE0DC1}">
      <dgm:prSet phldrT="[Text]"/>
      <dgm:spPr/>
      <dgm:t>
        <a:bodyPr/>
        <a:lstStyle/>
        <a:p>
          <a:r>
            <a:rPr lang="fr-FR" dirty="0"/>
            <a:t>Learning class basics</a:t>
          </a:r>
          <a:endParaRPr lang="en-US" dirty="0"/>
        </a:p>
      </dgm:t>
    </dgm:pt>
    <dgm:pt modelId="{97E86755-8B07-448E-936F-0CC40180E9F4}" type="parTrans" cxnId="{3987679E-7D6B-4493-99B0-CCD935DB3B84}">
      <dgm:prSet/>
      <dgm:spPr/>
      <dgm:t>
        <a:bodyPr/>
        <a:lstStyle/>
        <a:p>
          <a:endParaRPr lang="en-US"/>
        </a:p>
      </dgm:t>
    </dgm:pt>
    <dgm:pt modelId="{9EC6AF13-1543-457E-BD0C-45D50060B46B}" type="sibTrans" cxnId="{3987679E-7D6B-4493-99B0-CCD935DB3B84}">
      <dgm:prSet/>
      <dgm:spPr/>
      <dgm:t>
        <a:bodyPr/>
        <a:lstStyle/>
        <a:p>
          <a:endParaRPr lang="en-US"/>
        </a:p>
      </dgm:t>
    </dgm:pt>
    <dgm:pt modelId="{57F88708-B911-4575-9EE6-D7610AE94B5F}">
      <dgm:prSet phldrT="[Text]"/>
      <dgm:spPr/>
      <dgm:t>
        <a:bodyPr/>
        <a:lstStyle/>
        <a:p>
          <a:r>
            <a:rPr lang="fr-FR" dirty="0" err="1"/>
            <a:t>Getting</a:t>
          </a:r>
          <a:r>
            <a:rPr lang="fr-FR" dirty="0"/>
            <a:t> </a:t>
          </a:r>
          <a:r>
            <a:rPr lang="fr-FR" dirty="0" err="1"/>
            <a:t>curious</a:t>
          </a:r>
          <a:endParaRPr lang="en-US" dirty="0"/>
        </a:p>
      </dgm:t>
    </dgm:pt>
    <dgm:pt modelId="{339AB8FC-7718-4DB3-BA73-C0AF46DBF6F5}" type="parTrans" cxnId="{4198AC8A-A19F-4710-B948-8B7DC5CB8670}">
      <dgm:prSet/>
      <dgm:spPr/>
      <dgm:t>
        <a:bodyPr/>
        <a:lstStyle/>
        <a:p>
          <a:endParaRPr lang="en-US"/>
        </a:p>
      </dgm:t>
    </dgm:pt>
    <dgm:pt modelId="{42680B79-E672-4A60-92A8-A27F2978C838}" type="sibTrans" cxnId="{4198AC8A-A19F-4710-B948-8B7DC5CB8670}">
      <dgm:prSet/>
      <dgm:spPr/>
      <dgm:t>
        <a:bodyPr/>
        <a:lstStyle/>
        <a:p>
          <a:endParaRPr lang="en-US"/>
        </a:p>
      </dgm:t>
    </dgm:pt>
    <dgm:pt modelId="{6BD9F73F-2F8D-41B7-9D6B-05FEDD6BFAEC}">
      <dgm:prSet phldrT="[Text]"/>
      <dgm:spPr/>
      <dgm:t>
        <a:bodyPr/>
        <a:lstStyle/>
        <a:p>
          <a:r>
            <a:rPr lang="fr-FR" dirty="0" err="1"/>
            <a:t>Looking</a:t>
          </a:r>
          <a:r>
            <a:rPr lang="fr-FR" dirty="0"/>
            <a:t> </a:t>
          </a:r>
          <a:r>
            <a:rPr lang="fr-FR" dirty="0" err="1"/>
            <a:t>forward</a:t>
          </a:r>
          <a:endParaRPr lang="en-US" dirty="0"/>
        </a:p>
      </dgm:t>
    </dgm:pt>
    <dgm:pt modelId="{326509C0-F778-4E64-BF69-551D060EE032}" type="parTrans" cxnId="{6DF7119A-DCE5-4E27-8C7E-13A22EFED9CA}">
      <dgm:prSet/>
      <dgm:spPr/>
      <dgm:t>
        <a:bodyPr/>
        <a:lstStyle/>
        <a:p>
          <a:endParaRPr lang="en-US"/>
        </a:p>
      </dgm:t>
    </dgm:pt>
    <dgm:pt modelId="{6E992EFD-349E-45FC-92DB-43F7D399B613}" type="sibTrans" cxnId="{6DF7119A-DCE5-4E27-8C7E-13A22EFED9CA}">
      <dgm:prSet/>
      <dgm:spPr/>
      <dgm:t>
        <a:bodyPr/>
        <a:lstStyle/>
        <a:p>
          <a:endParaRPr lang="en-US"/>
        </a:p>
      </dgm:t>
    </dgm:pt>
    <dgm:pt modelId="{88020178-31CB-4F0F-ACFB-3D6E62BEE542}">
      <dgm:prSet phldrT="[Text]"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</a:t>
          </a:r>
          <a:r>
            <a:rPr lang="fr-FR" dirty="0" err="1"/>
            <a:t>mistakes</a:t>
          </a:r>
          <a:endParaRPr lang="en-US" dirty="0"/>
        </a:p>
      </dgm:t>
    </dgm:pt>
    <dgm:pt modelId="{EAA6D191-D49F-40DC-B5D3-FE1B141F9620}" type="parTrans" cxnId="{12E0CAF5-745B-4C34-AC58-A7E953823ABA}">
      <dgm:prSet/>
      <dgm:spPr/>
      <dgm:t>
        <a:bodyPr/>
        <a:lstStyle/>
        <a:p>
          <a:endParaRPr lang="en-US"/>
        </a:p>
      </dgm:t>
    </dgm:pt>
    <dgm:pt modelId="{8FE3E258-2321-4892-A573-E5425E879043}" type="sibTrans" cxnId="{12E0CAF5-745B-4C34-AC58-A7E953823ABA}">
      <dgm:prSet/>
      <dgm:spPr/>
      <dgm:t>
        <a:bodyPr/>
        <a:lstStyle/>
        <a:p>
          <a:endParaRPr lang="en-US"/>
        </a:p>
      </dgm:t>
    </dgm:pt>
    <dgm:pt modelId="{11732D11-2530-4E6C-AAF0-A0C54E330AAA}" type="pres">
      <dgm:prSet presAssocID="{0E3B23F1-793E-4DB5-B111-E7EA995ED542}" presName="Name0" presStyleCnt="0">
        <dgm:presLayoutVars>
          <dgm:dir/>
          <dgm:animLvl val="lvl"/>
          <dgm:resizeHandles val="exact"/>
        </dgm:presLayoutVars>
      </dgm:prSet>
      <dgm:spPr/>
    </dgm:pt>
    <dgm:pt modelId="{15FB09E6-642F-4620-A31D-D56E730FDECE}" type="pres">
      <dgm:prSet presAssocID="{3ADBEA93-AF5B-4B5B-9713-2247F6B0F78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51EB2B-5565-46C1-9E40-8507E9841459}" type="pres">
      <dgm:prSet presAssocID="{9E048CFA-F99A-4010-9CCA-3A08802550FA}" presName="parTxOnlySpace" presStyleCnt="0"/>
      <dgm:spPr/>
    </dgm:pt>
    <dgm:pt modelId="{6DE47CAB-73B6-4B83-A394-38A4519D0CBA}" type="pres">
      <dgm:prSet presAssocID="{2F506CC7-9E81-4C73-99A6-5459C1CE0DC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90588A-2573-409F-9E07-060527FD270F}" type="pres">
      <dgm:prSet presAssocID="{9EC6AF13-1543-457E-BD0C-45D50060B46B}" presName="parTxOnlySpace" presStyleCnt="0"/>
      <dgm:spPr/>
    </dgm:pt>
    <dgm:pt modelId="{3DE8998D-E460-4B71-8CFA-E3B0DDFE9013}" type="pres">
      <dgm:prSet presAssocID="{88020178-31CB-4F0F-ACFB-3D6E62BEE54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5194D2C-CC0E-45E5-8C39-0A11BDDDE227}" type="pres">
      <dgm:prSet presAssocID="{8FE3E258-2321-4892-A573-E5425E879043}" presName="parTxOnlySpace" presStyleCnt="0"/>
      <dgm:spPr/>
    </dgm:pt>
    <dgm:pt modelId="{478F21C4-9100-4ED3-B37B-BAE1CE3456FC}" type="pres">
      <dgm:prSet presAssocID="{57F88708-B911-4575-9EE6-D7610AE94B5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17E3C83-AED0-48CB-BBDD-B7B65547A702}" type="pres">
      <dgm:prSet presAssocID="{42680B79-E672-4A60-92A8-A27F2978C838}" presName="parTxOnlySpace" presStyleCnt="0"/>
      <dgm:spPr/>
    </dgm:pt>
    <dgm:pt modelId="{153D7BAB-B3AE-49CD-86E5-E37D208E58CA}" type="pres">
      <dgm:prSet presAssocID="{6BD9F73F-2F8D-41B7-9D6B-05FEDD6BFA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3E6B18-8691-45FD-910B-424F38F21402}" type="presOf" srcId="{3ADBEA93-AF5B-4B5B-9713-2247F6B0F784}" destId="{15FB09E6-642F-4620-A31D-D56E730FDECE}" srcOrd="0" destOrd="0" presId="urn:microsoft.com/office/officeart/2005/8/layout/chevron1"/>
    <dgm:cxn modelId="{18D1B31F-07B8-4461-B0B5-984D249BD25D}" type="presOf" srcId="{88020178-31CB-4F0F-ACFB-3D6E62BEE542}" destId="{3DE8998D-E460-4B71-8CFA-E3B0DDFE9013}" srcOrd="0" destOrd="0" presId="urn:microsoft.com/office/officeart/2005/8/layout/chevron1"/>
    <dgm:cxn modelId="{824C3536-C90F-4ED2-B028-18E95B416939}" type="presOf" srcId="{0E3B23F1-793E-4DB5-B111-E7EA995ED542}" destId="{11732D11-2530-4E6C-AAF0-A0C54E330AAA}" srcOrd="0" destOrd="0" presId="urn:microsoft.com/office/officeart/2005/8/layout/chevron1"/>
    <dgm:cxn modelId="{F42D777F-16E5-43CB-8FC0-CB16999AE526}" type="presOf" srcId="{2F506CC7-9E81-4C73-99A6-5459C1CE0DC1}" destId="{6DE47CAB-73B6-4B83-A394-38A4519D0CBA}" srcOrd="0" destOrd="0" presId="urn:microsoft.com/office/officeart/2005/8/layout/chevron1"/>
    <dgm:cxn modelId="{4198AC8A-A19F-4710-B948-8B7DC5CB8670}" srcId="{0E3B23F1-793E-4DB5-B111-E7EA995ED542}" destId="{57F88708-B911-4575-9EE6-D7610AE94B5F}" srcOrd="3" destOrd="0" parTransId="{339AB8FC-7718-4DB3-BA73-C0AF46DBF6F5}" sibTransId="{42680B79-E672-4A60-92A8-A27F2978C838}"/>
    <dgm:cxn modelId="{F9145991-F14C-4120-9C17-EAE1F214CF39}" type="presOf" srcId="{6BD9F73F-2F8D-41B7-9D6B-05FEDD6BFAEC}" destId="{153D7BAB-B3AE-49CD-86E5-E37D208E58CA}" srcOrd="0" destOrd="0" presId="urn:microsoft.com/office/officeart/2005/8/layout/chevron1"/>
    <dgm:cxn modelId="{6DF7119A-DCE5-4E27-8C7E-13A22EFED9CA}" srcId="{0E3B23F1-793E-4DB5-B111-E7EA995ED542}" destId="{6BD9F73F-2F8D-41B7-9D6B-05FEDD6BFAEC}" srcOrd="4" destOrd="0" parTransId="{326509C0-F778-4E64-BF69-551D060EE032}" sibTransId="{6E992EFD-349E-45FC-92DB-43F7D399B613}"/>
    <dgm:cxn modelId="{3987679E-7D6B-4493-99B0-CCD935DB3B84}" srcId="{0E3B23F1-793E-4DB5-B111-E7EA995ED542}" destId="{2F506CC7-9E81-4C73-99A6-5459C1CE0DC1}" srcOrd="1" destOrd="0" parTransId="{97E86755-8B07-448E-936F-0CC40180E9F4}" sibTransId="{9EC6AF13-1543-457E-BD0C-45D50060B46B}"/>
    <dgm:cxn modelId="{3CD330DE-5288-4B26-BB6D-6A1A3A4B24A5}" type="presOf" srcId="{57F88708-B911-4575-9EE6-D7610AE94B5F}" destId="{478F21C4-9100-4ED3-B37B-BAE1CE3456FC}" srcOrd="0" destOrd="0" presId="urn:microsoft.com/office/officeart/2005/8/layout/chevron1"/>
    <dgm:cxn modelId="{4FBA5AE7-F7F9-4338-B88A-EF6AB1D00BC3}" srcId="{0E3B23F1-793E-4DB5-B111-E7EA995ED542}" destId="{3ADBEA93-AF5B-4B5B-9713-2247F6B0F784}" srcOrd="0" destOrd="0" parTransId="{D358EEEF-B1F6-4F40-85DE-3465E92F2603}" sibTransId="{9E048CFA-F99A-4010-9CCA-3A08802550FA}"/>
    <dgm:cxn modelId="{12E0CAF5-745B-4C34-AC58-A7E953823ABA}" srcId="{0E3B23F1-793E-4DB5-B111-E7EA995ED542}" destId="{88020178-31CB-4F0F-ACFB-3D6E62BEE542}" srcOrd="2" destOrd="0" parTransId="{EAA6D191-D49F-40DC-B5D3-FE1B141F9620}" sibTransId="{8FE3E258-2321-4892-A573-E5425E879043}"/>
    <dgm:cxn modelId="{DED33D36-FFB9-4008-B30E-13BAAC645C5B}" type="presParOf" srcId="{11732D11-2530-4E6C-AAF0-A0C54E330AAA}" destId="{15FB09E6-642F-4620-A31D-D56E730FDECE}" srcOrd="0" destOrd="0" presId="urn:microsoft.com/office/officeart/2005/8/layout/chevron1"/>
    <dgm:cxn modelId="{EFFC0A46-F9FC-4FEF-8073-4BD262ABCDA1}" type="presParOf" srcId="{11732D11-2530-4E6C-AAF0-A0C54E330AAA}" destId="{9251EB2B-5565-46C1-9E40-8507E9841459}" srcOrd="1" destOrd="0" presId="urn:microsoft.com/office/officeart/2005/8/layout/chevron1"/>
    <dgm:cxn modelId="{35620B88-2334-4E8D-BBFA-0CE128016628}" type="presParOf" srcId="{11732D11-2530-4E6C-AAF0-A0C54E330AAA}" destId="{6DE47CAB-73B6-4B83-A394-38A4519D0CBA}" srcOrd="2" destOrd="0" presId="urn:microsoft.com/office/officeart/2005/8/layout/chevron1"/>
    <dgm:cxn modelId="{E21FED60-8F22-4B47-B2BA-7106C8DE8636}" type="presParOf" srcId="{11732D11-2530-4E6C-AAF0-A0C54E330AAA}" destId="{0190588A-2573-409F-9E07-060527FD270F}" srcOrd="3" destOrd="0" presId="urn:microsoft.com/office/officeart/2005/8/layout/chevron1"/>
    <dgm:cxn modelId="{EB5165BE-A8A5-46AE-BFC3-B0A8E976D3B4}" type="presParOf" srcId="{11732D11-2530-4E6C-AAF0-A0C54E330AAA}" destId="{3DE8998D-E460-4B71-8CFA-E3B0DDFE9013}" srcOrd="4" destOrd="0" presId="urn:microsoft.com/office/officeart/2005/8/layout/chevron1"/>
    <dgm:cxn modelId="{B2D2A4A3-6981-481D-86EF-CE2B46ECB773}" type="presParOf" srcId="{11732D11-2530-4E6C-AAF0-A0C54E330AAA}" destId="{E5194D2C-CC0E-45E5-8C39-0A11BDDDE227}" srcOrd="5" destOrd="0" presId="urn:microsoft.com/office/officeart/2005/8/layout/chevron1"/>
    <dgm:cxn modelId="{F15FA51E-AC60-4A9E-9EA8-5D821CEA488E}" type="presParOf" srcId="{11732D11-2530-4E6C-AAF0-A0C54E330AAA}" destId="{478F21C4-9100-4ED3-B37B-BAE1CE3456FC}" srcOrd="6" destOrd="0" presId="urn:microsoft.com/office/officeart/2005/8/layout/chevron1"/>
    <dgm:cxn modelId="{224475FE-69C1-449F-A843-05F81D6C3F27}" type="presParOf" srcId="{11732D11-2530-4E6C-AAF0-A0C54E330AAA}" destId="{417E3C83-AED0-48CB-BBDD-B7B65547A702}" srcOrd="7" destOrd="0" presId="urn:microsoft.com/office/officeart/2005/8/layout/chevron1"/>
    <dgm:cxn modelId="{17A6FE5E-E991-46E3-B0FB-FBA149F3D506}" type="presParOf" srcId="{11732D11-2530-4E6C-AAF0-A0C54E330AAA}" destId="{153D7BAB-B3AE-49CD-86E5-E37D208E58C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OOP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Reusing</a:t>
          </a:r>
          <a:r>
            <a:rPr lang="fr-FR" sz="2000" kern="1200" dirty="0"/>
            <a:t> </a:t>
          </a:r>
          <a:r>
            <a:rPr lang="fr-FR" sz="2000" kern="1200" dirty="0" err="1"/>
            <a:t>knowledge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09E6-642F-4620-A31D-D56E730FDECE}">
      <dsp:nvSpPr>
        <dsp:cNvPr id="0" name=""/>
        <dsp:cNvSpPr/>
      </dsp:nvSpPr>
      <dsp:spPr>
        <a:xfrm>
          <a:off x="2567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</a:t>
          </a:r>
          <a:r>
            <a:rPr lang="fr-FR" sz="2000" kern="1200" dirty="0" err="1"/>
            <a:t>what</a:t>
          </a:r>
          <a:r>
            <a:rPr lang="fr-FR" sz="2000" kern="1200" dirty="0"/>
            <a:t> an </a:t>
          </a:r>
          <a:r>
            <a:rPr lang="fr-FR" sz="2000" kern="1200" dirty="0" err="1"/>
            <a:t>object</a:t>
          </a:r>
          <a:r>
            <a:rPr lang="fr-FR" sz="2000" kern="1200" dirty="0"/>
            <a:t> </a:t>
          </a:r>
          <a:r>
            <a:rPr lang="fr-FR" sz="2000" kern="1200" dirty="0" err="1"/>
            <a:t>was</a:t>
          </a:r>
          <a:endParaRPr lang="en-US" sz="2000" kern="1200" dirty="0"/>
        </a:p>
      </dsp:txBody>
      <dsp:txXfrm>
        <a:off x="459544" y="680707"/>
        <a:ext cx="1370930" cy="913953"/>
      </dsp:txXfrm>
    </dsp:sp>
    <dsp:sp modelId="{6DE47CAB-73B6-4B83-A394-38A4519D0CBA}">
      <dsp:nvSpPr>
        <dsp:cNvPr id="0" name=""/>
        <dsp:cNvSpPr/>
      </dsp:nvSpPr>
      <dsp:spPr>
        <a:xfrm>
          <a:off x="2058962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Learning class basics</a:t>
          </a:r>
          <a:endParaRPr lang="en-US" sz="2000" kern="1200" dirty="0"/>
        </a:p>
      </dsp:txBody>
      <dsp:txXfrm>
        <a:off x="2515939" y="680707"/>
        <a:ext cx="1370930" cy="913953"/>
      </dsp:txXfrm>
    </dsp:sp>
    <dsp:sp modelId="{3DE8998D-E460-4B71-8CFA-E3B0DDFE9013}">
      <dsp:nvSpPr>
        <dsp:cNvPr id="0" name=""/>
        <dsp:cNvSpPr/>
      </dsp:nvSpPr>
      <dsp:spPr>
        <a:xfrm>
          <a:off x="411535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Making</a:t>
          </a:r>
          <a:r>
            <a:rPr lang="fr-FR" sz="2000" kern="1200" dirty="0"/>
            <a:t> </a:t>
          </a:r>
          <a:r>
            <a:rPr lang="fr-FR" sz="2000" kern="1200" dirty="0" err="1"/>
            <a:t>mistakes</a:t>
          </a:r>
          <a:endParaRPr lang="en-US" sz="2000" kern="1200" dirty="0"/>
        </a:p>
      </dsp:txBody>
      <dsp:txXfrm>
        <a:off x="4572335" y="680707"/>
        <a:ext cx="1370930" cy="913953"/>
      </dsp:txXfrm>
    </dsp:sp>
    <dsp:sp modelId="{478F21C4-9100-4ED3-B37B-BAE1CE3456FC}">
      <dsp:nvSpPr>
        <dsp:cNvPr id="0" name=""/>
        <dsp:cNvSpPr/>
      </dsp:nvSpPr>
      <dsp:spPr>
        <a:xfrm>
          <a:off x="6171753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Getting</a:t>
          </a:r>
          <a:r>
            <a:rPr lang="fr-FR" sz="2000" kern="1200" dirty="0"/>
            <a:t> </a:t>
          </a:r>
          <a:r>
            <a:rPr lang="fr-FR" sz="2000" kern="1200" dirty="0" err="1"/>
            <a:t>curious</a:t>
          </a:r>
          <a:endParaRPr lang="en-US" sz="2000" kern="1200" dirty="0"/>
        </a:p>
      </dsp:txBody>
      <dsp:txXfrm>
        <a:off x="6628730" y="680707"/>
        <a:ext cx="1370930" cy="913953"/>
      </dsp:txXfrm>
    </dsp:sp>
    <dsp:sp modelId="{153D7BAB-B3AE-49CD-86E5-E37D208E58CA}">
      <dsp:nvSpPr>
        <dsp:cNvPr id="0" name=""/>
        <dsp:cNvSpPr/>
      </dsp:nvSpPr>
      <dsp:spPr>
        <a:xfrm>
          <a:off x="8228148" y="680707"/>
          <a:ext cx="2284883" cy="91395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Looking</a:t>
          </a:r>
          <a:r>
            <a:rPr lang="fr-FR" sz="2000" kern="1200" dirty="0"/>
            <a:t> </a:t>
          </a:r>
          <a:r>
            <a:rPr lang="fr-FR" sz="2000" kern="1200" dirty="0" err="1"/>
            <a:t>forward</a:t>
          </a:r>
          <a:endParaRPr lang="en-US" sz="2000" kern="1200" dirty="0"/>
        </a:p>
      </dsp:txBody>
      <dsp:txXfrm>
        <a:off x="8685125" y="680707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7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classes and one </a:t>
            </a:r>
            <a:r>
              <a:rPr lang="fr-FR" dirty="0" err="1"/>
              <a:t>enum</a:t>
            </a:r>
            <a:r>
              <a:rPr lang="fr-FR" dirty="0"/>
              <a:t> in one single PSM1 file.</a:t>
            </a:r>
          </a:p>
          <a:p>
            <a:r>
              <a:rPr lang="fr-FR" dirty="0"/>
              <a:t>No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. </a:t>
            </a:r>
            <a:r>
              <a:rPr lang="fr-FR" dirty="0" err="1"/>
              <a:t>Uer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the </a:t>
            </a:r>
            <a:r>
              <a:rPr lang="fr-FR" dirty="0" err="1"/>
              <a:t>intances</a:t>
            </a:r>
            <a:r>
              <a:rPr lang="fr-FR" dirty="0"/>
              <a:t> and call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 self.</a:t>
            </a:r>
          </a:p>
          <a:p>
            <a:r>
              <a:rPr lang="fr-FR" dirty="0" err="1"/>
              <a:t>Draw</a:t>
            </a:r>
            <a:r>
              <a:rPr lang="fr-FR" dirty="0"/>
              <a:t> back </a:t>
            </a:r>
            <a:r>
              <a:rPr lang="fr-FR" dirty="0">
                <a:sym typeface="Wingdings" panose="05000000000000000000" pitchFamily="2" charset="2"/>
              </a:rPr>
              <a:t>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1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2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1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2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6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25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0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3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51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3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1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4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2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92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2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83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7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3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8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9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2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D7D5-A1AC-4AF3-9563-59F80BF224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A79F-68E1-4969-8763-80267E4396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4EA20-6F70-4E40-B512-75860C2C55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B167C8-2E4E-4037-B5AE-AD31BBB99166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6A67-C649-4DD4-A3B4-9CCFE4FA8A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C4C3-6686-432C-B007-39D558E3EF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557522-C8F9-457B-9E15-8F29C125C69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0D99C-F7CD-4136-BCBB-5C5C4E13C0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876142-82B7-48AC-9971-E159D32A314F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41A90-4A0D-4BBA-AAF0-AADCBB2EA1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047E7-D0D0-4355-8FCD-11B7977FB1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4477B7-1FD1-43D3-82B6-B775DAB7B79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AC8DE-F628-4D1C-83FF-45B71A3732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CC1520-E680-4D91-9B95-B66C6EC433D4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7D876-A274-4355-9C06-05D311F56F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A48A-4578-42EB-819B-3F90F4BABC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75CFF8-16CF-4BCD-A97D-74CB9991567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2888-6480-4AA3-839A-A1DF75CDCC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E04EFB-F6A4-4DD4-8DDB-76BB68517EF5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5E1FA-C605-4945-B01B-8CD4E12B40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5CE09-D422-4A78-AFCA-E386F40143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4BB88-98C6-4B82-BE65-918B56B22C1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63072-8E15-4236-87D2-C289F0D919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66C97C-2803-493D-9EF0-E3372CFC9BDF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AAD90-71B6-40F2-9C1D-F9C8369857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5CB10-4B9A-4C17-898C-04DFC72DF8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66833F-956E-4910-BB0D-2CE983BA422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A9019-28A7-421A-B585-CA68E23FF7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0448F5-B312-4A14-ADEF-D33E85FDA172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34B3F-3BD4-4907-B736-928D9EF362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BC44A-0D67-4D70-B091-4DED37108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A0B804-1A39-443C-9580-4139C1692BB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09B5-093B-41BF-AC2A-C960FE96CF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07F05F-8EC2-41BB-957E-8CFA5FBEA258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D3331-BCCD-4D23-9B9E-F763BA0230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C8B17-3C89-4410-A355-DCC4DED753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0E1BD1-B2C1-4BD1-A749-7CA9B62D582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A3BD0-0E31-46E1-B7C2-14B304F8C0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85BDDE-3F29-4EC8-9FA3-84C584244416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0EB5C-80E2-4395-AE68-2A267B3BCB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8BF14-9115-4AF6-8832-BA574ACFB2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F51BF0-AD49-416C-989B-DF7F28D5BB7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8131-D1C4-4033-82C1-392B13E733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65F27F-8883-4A1B-9F63-F32A6BF54199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E1B19-29F6-4B41-9374-EDFB8E4C7A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1E74-FCBA-4752-802F-53E799C478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F73D8E-4ABD-4FF0-9E97-24580D9B6BC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216E9-9EE0-49EF-A90B-899D712E69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5ACD9-3E2E-4F8B-9FE8-13C60CBBA3B2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7DCDD-3E3D-4824-93CF-656401679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97FDA-2DB9-433B-A801-6929B12CBD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F8F53C-DB79-4C7E-B33B-3E05D38416A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2FCC0-EC29-478F-8626-61141AE69F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A9674-7E6E-4257-A0E2-963500693F32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99E0B-7B17-4358-9E89-93F16ADE1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8ECF5-0928-47D8-9629-8A199E89B2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071D36-4209-4465-8889-00A02252E25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A7C3C-6E30-4337-8801-EC1841893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7A10E-3EEA-4393-B1E7-8B16A2F682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4F5086F-A922-4133-99B7-FC3B77C86447}" type="datetime1">
              <a:rPr lang="fr-FR"/>
              <a:pPr lvl="0"/>
              <a:t>23/05/2019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EBF2-290C-4163-B974-A54BDEBEB4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A7507D8-0D74-4401-96EB-0E817BC3B7C7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phanevg/Class.HostsManagemen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github.com/PowerShell/Polaris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hyperlink" Target="https://github.com/poshbotio/PoshBot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lari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.jpeg"/><Relationship Id="rId4" Type="http://schemas.openxmlformats.org/officeDocument/2006/relationships/image" Target="../media/image2.png"/><Relationship Id="rId9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fr/First-Design-Patterns-Elisabeth-Freeman/dp/059600712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fr/Design-Patterns-Elements-Reusable-Object-Oriented/dp/0201633612" TargetMode="External"/><Relationship Id="rId5" Type="http://schemas.openxmlformats.org/officeDocument/2006/relationships/image" Target="../media/image88.jpe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255660" y="107908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15 Septembre 2018 - #FrPwshSat2018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163055" y="2741124"/>
            <a:ext cx="11262418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PowerShell Classes Part2: Advanced Concepts and feedback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from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the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field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163055" y="5312789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Stéphane van Gulick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D67F-A608-468C-9189-E8B12511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8665-698E-45B4-8D13-564A73D0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9" y="958033"/>
            <a:ext cx="5356238" cy="4210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679CE-E99C-435F-90CD-C53AF8AA8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641" y="734196"/>
            <a:ext cx="5411816" cy="4995522"/>
          </a:xfrm>
          <a:prstGeom prst="rect">
            <a:avLst/>
          </a:prstGeom>
        </p:spPr>
      </p:pic>
      <p:pic>
        <p:nvPicPr>
          <p:cNvPr id="10" name="Picture 2" descr="C:\Users\taavast3\AppData\Local\Temp\SNAGHTMLbbb8b2a.PNG">
            <a:extLst>
              <a:ext uri="{FF2B5EF4-FFF2-40B4-BE49-F238E27FC236}">
                <a16:creationId xmlns:a16="http://schemas.microsoft.com/office/drawing/2014/main" id="{DBEE25BC-8948-4F41-90D0-A1917DA4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0" y="4322536"/>
            <a:ext cx="3418417" cy="19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FFA5-B3CF-49AA-89DE-F3533610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715CC-61D4-4344-B6CC-B69A7833CD27}"/>
              </a:ext>
            </a:extLst>
          </p:cNvPr>
          <p:cNvSpPr txBox="1"/>
          <p:nvPr/>
        </p:nvSpPr>
        <p:spPr>
          <a:xfrm>
            <a:off x="4119824" y="2782668"/>
            <a:ext cx="4422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>
                <a:solidFill>
                  <a:srgbClr val="FFC000"/>
                </a:solidFill>
              </a:rPr>
              <a:t>$False</a:t>
            </a:r>
            <a:endParaRPr lang="en-US" sz="9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1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46" y="1365128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E94C7-BB98-43E9-BF16-83DF30C5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1"/>
            <a:ext cx="12192000" cy="6855439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OOP Concepts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err="1">
                <a:solidFill>
                  <a:srgbClr val="FFFFFF"/>
                </a:solidFill>
                <a:latin typeface="Calibri"/>
              </a:rPr>
              <a:t>Programming</a:t>
            </a:r>
            <a:r>
              <a:rPr lang="fr-FR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Calibri"/>
              </a:rPr>
              <a:t>guidlines</a:t>
            </a:r>
            <a:endParaRPr lang="fr-FR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12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OOP: </a:t>
            </a:r>
            <a:r>
              <a:rPr lang="fr-FR" sz="3600" b="1" dirty="0" err="1">
                <a:latin typeface="Calibri"/>
              </a:rPr>
              <a:t>What's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that</a:t>
            </a:r>
            <a:r>
              <a:rPr lang="fr-FR" sz="3600" b="1" dirty="0">
                <a:latin typeface="Calibri"/>
              </a:rPr>
              <a:t>?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31588-7931-4E14-A39B-6E4AEB04F11E}"/>
              </a:ext>
            </a:extLst>
          </p:cNvPr>
          <p:cNvSpPr txBox="1"/>
          <p:nvPr/>
        </p:nvSpPr>
        <p:spPr>
          <a:xfrm>
            <a:off x="1195568" y="2296108"/>
            <a:ext cx="9800859" cy="101566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Object </a:t>
            </a:r>
            <a:r>
              <a:rPr lang="fr-FR" sz="6000" dirty="0" err="1"/>
              <a:t>Oriented</a:t>
            </a:r>
            <a:r>
              <a:rPr lang="fr-FR" sz="6000" dirty="0"/>
              <a:t> </a:t>
            </a:r>
            <a:r>
              <a:rPr lang="fr-FR" sz="6000" dirty="0" err="1"/>
              <a:t>Programming</a:t>
            </a:r>
            <a:endParaRPr lang="en-US" sz="6000" dirty="0"/>
          </a:p>
        </p:txBody>
      </p:sp>
      <p:pic>
        <p:nvPicPr>
          <p:cNvPr id="29698" name="Picture 2" descr="C:\Users\taavast3\AppData\Local\Temp\SNAGHTMLbad4d1b.PNG">
            <a:extLst>
              <a:ext uri="{FF2B5EF4-FFF2-40B4-BE49-F238E27FC236}">
                <a16:creationId xmlns:a16="http://schemas.microsoft.com/office/drawing/2014/main" id="{E77DE4E2-70D5-4DB8-ABE0-43D36909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14" y="3625702"/>
            <a:ext cx="1137559" cy="27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32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4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pillars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of OOP: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5BEFB-3A28-4D99-9625-226675AC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39" y="4904032"/>
            <a:ext cx="1774221" cy="532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dirty="0"/>
              <a:t>Abstraction</a:t>
            </a:r>
            <a:endParaRPr lang="fr-FR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77F65AF7-237C-4FF2-9A21-FCF8E68F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23084" y="734196"/>
            <a:ext cx="1917578" cy="4299430"/>
          </a:xfrm>
          <a:prstGeom prst="rect">
            <a:avLst/>
          </a:prstGeom>
        </p:spPr>
      </p:pic>
      <p:pic>
        <p:nvPicPr>
          <p:cNvPr id="11" name="Picture 10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5BAA73CF-9868-42FE-9306-1C6F2F8B1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3474405" y="734196"/>
            <a:ext cx="1917578" cy="4299430"/>
          </a:xfrm>
          <a:prstGeom prst="rect">
            <a:avLst/>
          </a:prstGeom>
        </p:spPr>
      </p:pic>
      <p:pic>
        <p:nvPicPr>
          <p:cNvPr id="12" name="Picture 11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6B218546-F7AF-46EE-B1F7-51FCA2440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397406" y="749307"/>
            <a:ext cx="1917578" cy="4299430"/>
          </a:xfrm>
          <a:prstGeom prst="rect">
            <a:avLst/>
          </a:prstGeom>
        </p:spPr>
      </p:pic>
      <p:pic>
        <p:nvPicPr>
          <p:cNvPr id="13" name="Picture 12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203F0E50-6128-44C4-9B7E-1C4962D2F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8918002" y="734196"/>
            <a:ext cx="1917578" cy="429943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4D5237-3755-4608-BA9E-2BB529186ABB}"/>
              </a:ext>
            </a:extLst>
          </p:cNvPr>
          <p:cNvSpPr txBox="1">
            <a:spLocks/>
          </p:cNvSpPr>
          <p:nvPr/>
        </p:nvSpPr>
        <p:spPr>
          <a:xfrm>
            <a:off x="3525075" y="4905360"/>
            <a:ext cx="1774221" cy="532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fr-FR" sz="2000" dirty="0"/>
              <a:t>Encapsulation</a:t>
            </a:r>
            <a:endParaRPr lang="fr-FR" dirty="0"/>
          </a:p>
          <a:p>
            <a:pPr marL="0" indent="0" algn="ctr">
              <a:buFont typeface="Arial" pitchFamily="34"/>
              <a:buNone/>
            </a:pPr>
            <a:endParaRPr lang="fr-FR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7CAE1A-34EF-44A7-8182-4CE12F843D21}"/>
              </a:ext>
            </a:extLst>
          </p:cNvPr>
          <p:cNvSpPr txBox="1">
            <a:spLocks/>
          </p:cNvSpPr>
          <p:nvPr/>
        </p:nvSpPr>
        <p:spPr>
          <a:xfrm>
            <a:off x="6505528" y="4878733"/>
            <a:ext cx="1774221" cy="532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fr-FR" sz="2000" dirty="0" err="1"/>
              <a:t>Inheritance</a:t>
            </a:r>
            <a:endParaRPr lang="fr-FR" sz="2200" dirty="0"/>
          </a:p>
          <a:p>
            <a:pPr marL="0" indent="0">
              <a:buFont typeface="Arial" pitchFamily="34"/>
              <a:buNone/>
            </a:pPr>
            <a:endParaRPr lang="fr-F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9E2058-2F86-417A-BD43-50E25D785B8F}"/>
              </a:ext>
            </a:extLst>
          </p:cNvPr>
          <p:cNvSpPr txBox="1">
            <a:spLocks/>
          </p:cNvSpPr>
          <p:nvPr/>
        </p:nvSpPr>
        <p:spPr>
          <a:xfrm>
            <a:off x="8989680" y="4878733"/>
            <a:ext cx="1774221" cy="532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925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fr-FR" sz="2200" dirty="0" err="1"/>
              <a:t>Polymorphism</a:t>
            </a:r>
            <a:endParaRPr lang="fr-FR" sz="2200" dirty="0"/>
          </a:p>
          <a:p>
            <a:pPr marL="0" indent="0">
              <a:buFont typeface="Arial" pitchFamily="34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01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4 </a:t>
            </a:r>
            <a:r>
              <a:rPr lang="fr-FR" sz="3600" b="1" dirty="0" err="1">
                <a:latin typeface="Calibri"/>
              </a:rPr>
              <a:t>Pillars</a:t>
            </a:r>
            <a:r>
              <a:rPr lang="fr-FR" sz="3600" b="1" dirty="0">
                <a:latin typeface="Calibri"/>
              </a:rPr>
              <a:t> of OOP: Abstraction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5BEFB-3A28-4D99-9625-226675AC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39" y="4904032"/>
            <a:ext cx="1774221" cy="532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/>
              <a:t>Abstraction</a:t>
            </a:r>
            <a:endParaRPr lang="fr-FR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77F65AF7-237C-4FF2-9A21-FCF8E68F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23084" y="734196"/>
            <a:ext cx="1917578" cy="4299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133A4-1667-437F-8A08-09E933E2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09" y="1989574"/>
            <a:ext cx="4427522" cy="2604425"/>
          </a:xfrm>
          <a:prstGeom prst="rect">
            <a:avLst/>
          </a:prstGeom>
        </p:spPr>
      </p:pic>
      <p:pic>
        <p:nvPicPr>
          <p:cNvPr id="28674" name="Picture 2" descr="C:\Users\taavast3\AppData\Local\Temp\SNAGHTMLbac37e3.PNG">
            <a:extLst>
              <a:ext uri="{FF2B5EF4-FFF2-40B4-BE49-F238E27FC236}">
                <a16:creationId xmlns:a16="http://schemas.microsoft.com/office/drawing/2014/main" id="{04E71E4C-2331-4F71-8F54-2E8F870D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716" y="3355052"/>
            <a:ext cx="121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4 </a:t>
            </a:r>
            <a:r>
              <a:rPr lang="fr-FR" sz="3600" b="1" dirty="0" err="1">
                <a:latin typeface="Calibri"/>
              </a:rPr>
              <a:t>Pillars</a:t>
            </a:r>
            <a:r>
              <a:rPr lang="fr-FR" sz="3600" b="1" dirty="0">
                <a:latin typeface="Calibri"/>
              </a:rPr>
              <a:t> of OOP: encapsulation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5BEFB-3A28-4D99-9625-226675AC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39" y="4904032"/>
            <a:ext cx="1774221" cy="532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/>
              <a:t>encapsulation</a:t>
            </a:r>
            <a:endParaRPr lang="fr-FR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77F65AF7-237C-4FF2-9A21-FCF8E68F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23084" y="734196"/>
            <a:ext cx="1917578" cy="4299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0D4E99-8D27-4270-850E-AC654E0E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48" y="1605009"/>
            <a:ext cx="7875127" cy="3647982"/>
          </a:xfrm>
          <a:prstGeom prst="rect">
            <a:avLst/>
          </a:prstGeom>
        </p:spPr>
      </p:pic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07B0C12F-4D48-4924-910D-5E020E49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66" y="1713415"/>
            <a:ext cx="3315949" cy="31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aavast3\AppData\Local\Temp\SNAGHTMLbac37e3.PNG">
            <a:extLst>
              <a:ext uri="{FF2B5EF4-FFF2-40B4-BE49-F238E27FC236}">
                <a16:creationId xmlns:a16="http://schemas.microsoft.com/office/drawing/2014/main" id="{B7A339AB-E74C-409D-9F23-5DF3F3A8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40" y="3760662"/>
            <a:ext cx="121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4 </a:t>
            </a:r>
            <a:r>
              <a:rPr lang="fr-FR" sz="3600" b="1" dirty="0" err="1">
                <a:latin typeface="Calibri"/>
              </a:rPr>
              <a:t>Pillars</a:t>
            </a:r>
            <a:r>
              <a:rPr lang="fr-FR" sz="3600" b="1" dirty="0">
                <a:latin typeface="Calibri"/>
              </a:rPr>
              <a:t> of OOP: </a:t>
            </a:r>
            <a:r>
              <a:rPr lang="fr-FR" sz="3600" b="1" dirty="0" err="1">
                <a:latin typeface="Calibri"/>
              </a:rPr>
              <a:t>inheritance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5BEFB-3A28-4D99-9625-226675AC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39" y="4904032"/>
            <a:ext cx="1774221" cy="532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 err="1"/>
              <a:t>inheritance</a:t>
            </a:r>
            <a:endParaRPr lang="fr-FR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77F65AF7-237C-4FF2-9A21-FCF8E68F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23084" y="734196"/>
            <a:ext cx="1917578" cy="4299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4093E8-A3A1-48DB-8AFF-2F37DBE6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61" y="1186819"/>
            <a:ext cx="5858983" cy="3846807"/>
          </a:xfrm>
          <a:prstGeom prst="rect">
            <a:avLst/>
          </a:prstGeom>
        </p:spPr>
      </p:pic>
      <p:pic>
        <p:nvPicPr>
          <p:cNvPr id="25602" name="Picture 2" descr="C:\Users\taavast3\AppData\Local\Temp\SNAGHTMLbac37e3.PNG">
            <a:extLst>
              <a:ext uri="{FF2B5EF4-FFF2-40B4-BE49-F238E27FC236}">
                <a16:creationId xmlns:a16="http://schemas.microsoft.com/office/drawing/2014/main" id="{2A7AF1CF-D3CE-4155-BE82-B90A0A65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995" y="3429000"/>
            <a:ext cx="121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7A7246A-942E-43DB-BCA5-F62DFD3E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73" y="1358466"/>
            <a:ext cx="5073236" cy="3074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CB713-CD22-4A5E-A09F-919E9422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60" y="691644"/>
            <a:ext cx="4214813" cy="303440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4 </a:t>
            </a:r>
            <a:r>
              <a:rPr lang="fr-FR" sz="3600" b="1" dirty="0" err="1">
                <a:latin typeface="Calibri"/>
              </a:rPr>
              <a:t>Pillars</a:t>
            </a:r>
            <a:r>
              <a:rPr lang="fr-FR" sz="3600" b="1" dirty="0">
                <a:latin typeface="Calibri"/>
              </a:rPr>
              <a:t> of OOP: </a:t>
            </a:r>
            <a:r>
              <a:rPr lang="fr-FR" sz="3600" b="1" dirty="0" err="1">
                <a:latin typeface="Calibri"/>
              </a:rPr>
              <a:t>polymorphism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5BEFB-3A28-4D99-9625-226675AC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39" y="4904032"/>
            <a:ext cx="1774221" cy="532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 err="1"/>
              <a:t>polymorphism</a:t>
            </a:r>
            <a:endParaRPr lang="fr-FR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hydrant, building&#10;&#10;Description generated with very high confidence">
            <a:extLst>
              <a:ext uri="{FF2B5EF4-FFF2-40B4-BE49-F238E27FC236}">
                <a16:creationId xmlns:a16="http://schemas.microsoft.com/office/drawing/2014/main" id="{77F65AF7-237C-4FF2-9A21-FCF8E68F6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31227"/>
          <a:stretch/>
        </p:blipFill>
        <p:spPr>
          <a:xfrm>
            <a:off x="623084" y="734196"/>
            <a:ext cx="1917578" cy="4299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612BE-AE7D-4CF0-B473-7F1305087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243" y="3759543"/>
            <a:ext cx="3734828" cy="10775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361EFA-7DD2-40A1-9765-74D8125B70A5}"/>
              </a:ext>
            </a:extLst>
          </p:cNvPr>
          <p:cNvSpPr/>
          <p:nvPr/>
        </p:nvSpPr>
        <p:spPr>
          <a:xfrm>
            <a:off x="6890903" y="1775629"/>
            <a:ext cx="2671712" cy="1275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???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0CBA34-DBFE-4B0F-B8BE-7646E4D21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1960" y="4859907"/>
            <a:ext cx="3734828" cy="1629021"/>
          </a:xfrm>
          <a:prstGeom prst="rect">
            <a:avLst/>
          </a:prstGeom>
        </p:spPr>
      </p:pic>
      <p:pic>
        <p:nvPicPr>
          <p:cNvPr id="14" name="Picture 2" descr="C:\Users\taavast3\AppData\Local\Temp\SNAGHTMLa0f7d9f.PNG">
            <a:extLst>
              <a:ext uri="{FF2B5EF4-FFF2-40B4-BE49-F238E27FC236}">
                <a16:creationId xmlns:a16="http://schemas.microsoft.com/office/drawing/2014/main" id="{48B318B1-91A9-43FE-961D-CFC83AE9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5" y="3094075"/>
            <a:ext cx="1198307" cy="33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C790AF-F057-4B48-8FA3-E6C0EE657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903" y="4545677"/>
            <a:ext cx="38481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255660" y="107908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561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Merci à nos sponsors !!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F9B91-1F9A-4976-85DC-DDE060E9D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66" y="1506937"/>
            <a:ext cx="2110966" cy="211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BCC18D-5D32-43A3-9206-C1E5DE89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" y="3399784"/>
            <a:ext cx="3539774" cy="1769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013F9-5164-476F-9180-B095AFB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72" y="4951552"/>
            <a:ext cx="2454954" cy="1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02022C-C4C7-4A64-91B8-5FE6EFD3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62"/>
            <a:ext cx="12191996" cy="6871317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Open Source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projects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using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Powershell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Classes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My</a:t>
            </a: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own</a:t>
            </a: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'</a:t>
            </a: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creations</a:t>
            </a: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' and </a:t>
            </a: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some</a:t>
            </a: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really</a:t>
            </a: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cool </a:t>
            </a:r>
            <a:r>
              <a:rPr lang="fr-FR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ones</a:t>
            </a:r>
            <a:endParaRPr lang="fr-FR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5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937806"/>
              </p:ext>
            </p:extLst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1" y="1365128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3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Class.HostsManagement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 </a:t>
            </a:r>
            <a:r>
              <a:rPr lang="fr-FR" sz="2400" dirty="0"/>
              <a:t>Me (Stéphane van Gulick)</a:t>
            </a:r>
            <a:endParaRPr lang="fr-FR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C81D2-8776-47BE-A9DE-AE2952D91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04513" y="1202432"/>
            <a:ext cx="4391485" cy="506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F2A6D-1A96-4D8F-A3D0-99BBC2FAD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065" y="3285274"/>
            <a:ext cx="4076190" cy="2666667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435FE80B-09C3-4E60-92CD-86E6BEE2C46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Simple classes + </a:t>
            </a:r>
            <a:r>
              <a:rPr lang="fr-FR" i="0" u="none" strike="noStrike" kern="1200" cap="none" spc="0" baseline="0" dirty="0" err="1">
                <a:uFillTx/>
                <a:latin typeface="Calibri"/>
              </a:rPr>
              <a:t>Enum</a:t>
            </a:r>
            <a:r>
              <a:rPr lang="fr-FR" dirty="0"/>
              <a:t> -&gt; </a:t>
            </a:r>
            <a:r>
              <a:rPr lang="fr-FR" dirty="0">
                <a:hlinkClick r:id="rId6"/>
              </a:rPr>
              <a:t>https://github.com/Stephanevg/Class.HostsManagement</a:t>
            </a:r>
            <a:r>
              <a:rPr lang="fr-FR" dirty="0"/>
              <a:t> </a:t>
            </a:r>
            <a:endParaRPr lang="fr-FR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15362" name="Picture 2" descr="C:\Users\taavast3\AppData\Local\Temp\SNAGHTMLa162a8b.PNG">
            <a:extLst>
              <a:ext uri="{FF2B5EF4-FFF2-40B4-BE49-F238E27FC236}">
                <a16:creationId xmlns:a16="http://schemas.microsoft.com/office/drawing/2014/main" id="{3EB5B18A-425E-4BB5-A6F5-1A6E6993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9" y="3105150"/>
            <a:ext cx="1219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5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Feedback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D73C7-307C-4846-A63D-929DD9C78EBE}"/>
              </a:ext>
            </a:extLst>
          </p:cNvPr>
          <p:cNvSpPr txBox="1"/>
          <p:nvPr/>
        </p:nvSpPr>
        <p:spPr>
          <a:xfrm>
            <a:off x="3477261" y="2881073"/>
            <a:ext cx="4953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How </a:t>
            </a:r>
            <a:r>
              <a:rPr lang="fr-FR" sz="2400" dirty="0" err="1"/>
              <a:t>does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work</a:t>
            </a:r>
            <a:r>
              <a:rPr lang="fr-FR" sz="24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How do I </a:t>
            </a:r>
            <a:r>
              <a:rPr lang="fr-FR" sz="2400" dirty="0" err="1"/>
              <a:t>load</a:t>
            </a:r>
            <a:r>
              <a:rPr lang="fr-FR" sz="2400" dirty="0"/>
              <a:t> the module?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How can I do </a:t>
            </a:r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$Something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help? (</a:t>
            </a:r>
            <a:r>
              <a:rPr lang="fr-FR" sz="2400" dirty="0" err="1"/>
              <a:t>get</a:t>
            </a:r>
            <a:r>
              <a:rPr lang="fr-FR" sz="2400" dirty="0"/>
              <a:t>-Help?)</a:t>
            </a:r>
          </a:p>
          <a:p>
            <a:pPr lvl="1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3233-5727-45F1-9F96-543DCAE6E52A}"/>
              </a:ext>
            </a:extLst>
          </p:cNvPr>
          <p:cNvSpPr txBox="1"/>
          <p:nvPr/>
        </p:nvSpPr>
        <p:spPr>
          <a:xfrm>
            <a:off x="4155111" y="2053321"/>
            <a:ext cx="472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Feedback </a:t>
            </a:r>
            <a:r>
              <a:rPr lang="fr-FR" sz="2800" b="1" dirty="0" err="1"/>
              <a:t>Received</a:t>
            </a:r>
            <a:r>
              <a:rPr lang="fr-FR" sz="2800" b="1" dirty="0"/>
              <a:t>:</a:t>
            </a:r>
          </a:p>
        </p:txBody>
      </p:sp>
      <p:pic>
        <p:nvPicPr>
          <p:cNvPr id="13314" name="Picture 2" descr="C:\Users\taavast3\AppData\Local\Temp\SNAGHTMLa0f7d9f.PNG">
            <a:extLst>
              <a:ext uri="{FF2B5EF4-FFF2-40B4-BE49-F238E27FC236}">
                <a16:creationId xmlns:a16="http://schemas.microsoft.com/office/drawing/2014/main" id="{1D814107-82BF-4BBE-9928-57732EF0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8" y="2512395"/>
            <a:ext cx="11906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312BDE41-C088-4D97-A985-C5CEDAD7B86F}"/>
              </a:ext>
            </a:extLst>
          </p:cNvPr>
          <p:cNvSpPr/>
          <p:nvPr/>
        </p:nvSpPr>
        <p:spPr>
          <a:xfrm>
            <a:off x="903766" y="1060715"/>
            <a:ext cx="9299946" cy="2054625"/>
          </a:xfrm>
          <a:prstGeom prst="snip2Diag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wordArtVert" rtlCol="0" anchor="t"/>
          <a:lstStyle/>
          <a:p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 err="1">
                <a:latin typeface="Calibri"/>
              </a:rPr>
              <a:t>My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recommendation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 Module Structure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using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classes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CDBE2D-8D6A-4106-AA26-88EFA433923D}"/>
              </a:ext>
            </a:extLst>
          </p:cNvPr>
          <p:cNvGrpSpPr/>
          <p:nvPr/>
        </p:nvGrpSpPr>
        <p:grpSpPr>
          <a:xfrm>
            <a:off x="1988288" y="1637414"/>
            <a:ext cx="3295573" cy="967562"/>
            <a:chOff x="1988288" y="1637414"/>
            <a:chExt cx="3295573" cy="96756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455244-8FF7-4A39-9692-B2B795C3F99C}"/>
                </a:ext>
              </a:extLst>
            </p:cNvPr>
            <p:cNvSpPr/>
            <p:nvPr/>
          </p:nvSpPr>
          <p:spPr>
            <a:xfrm>
              <a:off x="1988288" y="1637414"/>
              <a:ext cx="2987749" cy="7974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Class</a:t>
              </a:r>
              <a:endParaRPr lang="en-US" dirty="0"/>
            </a:p>
          </p:txBody>
        </p:sp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E8B4076B-C1FD-46C6-AA97-97DAA013067E}"/>
                </a:ext>
              </a:extLst>
            </p:cNvPr>
            <p:cNvSpPr/>
            <p:nvPr/>
          </p:nvSpPr>
          <p:spPr>
            <a:xfrm>
              <a:off x="3061656" y="2264735"/>
              <a:ext cx="2222205" cy="340241"/>
            </a:xfrm>
            <a:prstGeom prst="snip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Base </a:t>
              </a:r>
              <a:r>
                <a:rPr lang="fr-FR" dirty="0" err="1"/>
                <a:t>functionality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86D06F-3847-4B90-8758-7B2AC4AE97C2}"/>
              </a:ext>
            </a:extLst>
          </p:cNvPr>
          <p:cNvGrpSpPr/>
          <p:nvPr/>
        </p:nvGrpSpPr>
        <p:grpSpPr>
          <a:xfrm>
            <a:off x="6095998" y="1637414"/>
            <a:ext cx="3260134" cy="946296"/>
            <a:chOff x="6095998" y="1637414"/>
            <a:chExt cx="3260134" cy="94629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D6ED1E5-7827-44E7-9A43-72A4E2910A77}"/>
                </a:ext>
              </a:extLst>
            </p:cNvPr>
            <p:cNvSpPr/>
            <p:nvPr/>
          </p:nvSpPr>
          <p:spPr>
            <a:xfrm>
              <a:off x="6095998" y="1637414"/>
              <a:ext cx="2987749" cy="79744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Functions</a:t>
              </a:r>
              <a:endParaRPr lang="en-US" dirty="0"/>
            </a:p>
          </p:txBody>
        </p:sp>
        <p:sp>
          <p:nvSpPr>
            <p:cNvPr id="13" name="Rectangle: Single Corner Snipped 12">
              <a:extLst>
                <a:ext uri="{FF2B5EF4-FFF2-40B4-BE49-F238E27FC236}">
                  <a16:creationId xmlns:a16="http://schemas.microsoft.com/office/drawing/2014/main" id="{4DCE6781-4CE9-4A2B-ADCA-D012F8EFEF0F}"/>
                </a:ext>
              </a:extLst>
            </p:cNvPr>
            <p:cNvSpPr/>
            <p:nvPr/>
          </p:nvSpPr>
          <p:spPr>
            <a:xfrm>
              <a:off x="7133927" y="2243469"/>
              <a:ext cx="2222205" cy="340241"/>
            </a:xfrm>
            <a:prstGeom prst="snip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Exposes </a:t>
              </a:r>
              <a:r>
                <a:rPr lang="fr-FR" sz="1600" dirty="0" err="1"/>
                <a:t>functionality</a:t>
              </a:r>
              <a:endParaRPr lang="en-US" sz="16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C942EDF-F052-42AE-9C9B-E1B4A1BC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54" y="3324481"/>
            <a:ext cx="4690940" cy="2495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FE65F-4811-4F2B-BF22-8EE6E3EAE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27" y="3403165"/>
            <a:ext cx="3600000" cy="20285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EFAE24-B134-49F6-8944-F1167196A7AE}"/>
              </a:ext>
            </a:extLst>
          </p:cNvPr>
          <p:cNvSpPr/>
          <p:nvPr/>
        </p:nvSpPr>
        <p:spPr>
          <a:xfrm>
            <a:off x="6673713" y="4615278"/>
            <a:ext cx="2801679" cy="17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851FF-C4CE-407B-B297-E9FA5ABF3426}"/>
              </a:ext>
            </a:extLst>
          </p:cNvPr>
          <p:cNvSpPr/>
          <p:nvPr/>
        </p:nvSpPr>
        <p:spPr>
          <a:xfrm>
            <a:off x="1104782" y="4204050"/>
            <a:ext cx="2801679" cy="17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A3E6F2-1126-439E-9349-050466BB4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99" y="3676583"/>
            <a:ext cx="3238095" cy="19047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0CAF1-833E-465E-82B8-FA5E4700135A}"/>
              </a:ext>
            </a:extLst>
          </p:cNvPr>
          <p:cNvSpPr/>
          <p:nvPr/>
        </p:nvSpPr>
        <p:spPr>
          <a:xfrm>
            <a:off x="8080744" y="5157778"/>
            <a:ext cx="2600028" cy="3498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AFF301-81D6-437E-889C-4DC972B35FD4}"/>
              </a:ext>
            </a:extLst>
          </p:cNvPr>
          <p:cNvSpPr/>
          <p:nvPr/>
        </p:nvSpPr>
        <p:spPr>
          <a:xfrm>
            <a:off x="1511228" y="5507665"/>
            <a:ext cx="2395233" cy="2341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4C63DE-EA3C-4B0E-8D13-17EB0DDC2829}"/>
              </a:ext>
            </a:extLst>
          </p:cNvPr>
          <p:cNvSpPr txBox="1"/>
          <p:nvPr/>
        </p:nvSpPr>
        <p:spPr>
          <a:xfrm>
            <a:off x="994454" y="943337"/>
            <a:ext cx="403828" cy="22338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wordArtVert" wrap="square" rtlCol="0" anchor="ctr">
            <a:spAutoFit/>
          </a:bodyPr>
          <a:lstStyle/>
          <a:p>
            <a:pPr algn="ctr"/>
            <a:r>
              <a:rPr lang="fr-FR" sz="1200" b="1" dirty="0">
                <a:solidFill>
                  <a:schemeClr val="bg1">
                    <a:lumMod val="95000"/>
                  </a:schemeClr>
                </a:solidFill>
              </a:rPr>
              <a:t>MODULE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317957B-8BC0-43B8-9078-62EE3DC1D3E1}"/>
              </a:ext>
            </a:extLst>
          </p:cNvPr>
          <p:cNvSpPr/>
          <p:nvPr/>
        </p:nvSpPr>
        <p:spPr>
          <a:xfrm>
            <a:off x="5260087" y="1839433"/>
            <a:ext cx="563526" cy="34024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21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92" y="1537038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1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Learning by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doing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(the right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way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2286D-E43F-4EFF-9144-52DB2CDF53BA}"/>
              </a:ext>
            </a:extLst>
          </p:cNvPr>
          <p:cNvSpPr txBox="1"/>
          <p:nvPr/>
        </p:nvSpPr>
        <p:spPr>
          <a:xfrm>
            <a:off x="5879961" y="2090172"/>
            <a:ext cx="49538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Encapsulated</a:t>
            </a:r>
            <a:r>
              <a:rPr lang="fr-FR" sz="2400" dirty="0"/>
              <a:t> </a:t>
            </a:r>
            <a:r>
              <a:rPr lang="fr-FR" sz="2400" dirty="0" err="1"/>
              <a:t>functionality</a:t>
            </a:r>
            <a:r>
              <a:rPr lang="fr-FR" sz="2400" dirty="0"/>
              <a:t> in class </a:t>
            </a:r>
            <a:r>
              <a:rPr lang="fr-FR" sz="2400" dirty="0" err="1"/>
              <a:t>methods</a:t>
            </a:r>
            <a:r>
              <a:rPr lang="fr-FR" sz="2400" dirty="0"/>
              <a:t>. </a:t>
            </a:r>
            <a:r>
              <a:rPr lang="fr-FR" sz="2400" dirty="0" err="1"/>
              <a:t>Exposed</a:t>
            </a:r>
            <a:r>
              <a:rPr lang="fr-FR" sz="2400" dirty="0"/>
              <a:t> via </a:t>
            </a:r>
            <a:r>
              <a:rPr lang="fr-FR" sz="2400" dirty="0" err="1"/>
              <a:t>classic</a:t>
            </a:r>
            <a:r>
              <a:rPr lang="fr-FR" sz="2400" dirty="0"/>
              <a:t> </a:t>
            </a:r>
            <a:r>
              <a:rPr lang="fr-FR" sz="2400" dirty="0" err="1"/>
              <a:t>powershell</a:t>
            </a:r>
            <a:r>
              <a:rPr lang="fr-FR" sz="2400" dirty="0"/>
              <a:t> </a:t>
            </a:r>
            <a:r>
              <a:rPr lang="fr-FR" sz="2400" dirty="0" err="1"/>
              <a:t>functions</a:t>
            </a:r>
            <a:r>
              <a:rPr lang="fr-FR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Added </a:t>
            </a:r>
            <a:r>
              <a:rPr lang="fr-FR" sz="2400" dirty="0" err="1"/>
              <a:t>functions</a:t>
            </a:r>
            <a:r>
              <a:rPr lang="fr-FR" sz="2400" dirty="0"/>
              <a:t> to module (New-</a:t>
            </a:r>
            <a:r>
              <a:rPr lang="fr-FR" sz="2400" dirty="0" err="1"/>
              <a:t>blabla</a:t>
            </a:r>
            <a:r>
              <a:rPr lang="fr-FR" sz="2400" dirty="0"/>
              <a:t>, </a:t>
            </a:r>
            <a:r>
              <a:rPr lang="fr-FR" sz="2400" dirty="0" err="1"/>
              <a:t>Get-Blabla</a:t>
            </a:r>
            <a:r>
              <a:rPr lang="fr-FR" sz="2400" dirty="0"/>
              <a:t> etc..)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Added comment </a:t>
            </a:r>
            <a:r>
              <a:rPr lang="fr-FR" sz="2400" dirty="0" err="1"/>
              <a:t>based</a:t>
            </a:r>
            <a:r>
              <a:rPr lang="fr-FR" sz="2400" dirty="0"/>
              <a:t> help in </a:t>
            </a:r>
            <a:r>
              <a:rPr lang="fr-FR" sz="2400" dirty="0" err="1"/>
              <a:t>functions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Added </a:t>
            </a:r>
            <a:r>
              <a:rPr lang="fr-FR" sz="2400" dirty="0" err="1"/>
              <a:t>About_help</a:t>
            </a:r>
            <a:r>
              <a:rPr lang="fr-FR" sz="2400" dirty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Used</a:t>
            </a:r>
            <a:r>
              <a:rPr lang="fr-FR" sz="2400" dirty="0"/>
              <a:t> </a:t>
            </a:r>
            <a:r>
              <a:rPr lang="fr-FR" sz="2400" dirty="0" err="1"/>
              <a:t>ScriptsToProcess</a:t>
            </a:r>
            <a:r>
              <a:rPr lang="fr-FR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D7EF0-E979-43A5-8FF5-D921B287211A}"/>
              </a:ext>
            </a:extLst>
          </p:cNvPr>
          <p:cNvSpPr txBox="1"/>
          <p:nvPr/>
        </p:nvSpPr>
        <p:spPr>
          <a:xfrm>
            <a:off x="5879961" y="1316334"/>
            <a:ext cx="472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Updated</a:t>
            </a:r>
            <a:endParaRPr lang="fr-FR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CDC34-1FAD-41E1-92FF-3F17A6971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3" y="1150394"/>
            <a:ext cx="5207374" cy="43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8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Simplify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import of </a:t>
            </a:r>
            <a:r>
              <a:rPr lang="fr-FR" sz="3600" b="1" dirty="0">
                <a:latin typeface="Calibri"/>
              </a:rPr>
              <a:t>modules </a:t>
            </a:r>
            <a:r>
              <a:rPr lang="fr-FR" sz="3600" b="1" dirty="0" err="1">
                <a:latin typeface="Calibri"/>
              </a:rPr>
              <a:t>using</a:t>
            </a:r>
            <a:r>
              <a:rPr lang="fr-FR" sz="3600" b="1" dirty="0">
                <a:latin typeface="Calibri"/>
              </a:rPr>
              <a:t> classes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4995C-5C97-4E31-BC75-9E672EE3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" y="877322"/>
            <a:ext cx="8989694" cy="245608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39F54-DA02-431D-BBF7-D9A689D0E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80961" y="3621075"/>
            <a:ext cx="6819048" cy="10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42C37-E980-44AA-BA8D-DDADB88C4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128" y="1080442"/>
            <a:ext cx="8994017" cy="49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Example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from</a:t>
            </a:r>
            <a:r>
              <a:rPr lang="fr-FR" sz="3600" b="1" dirty="0">
                <a:latin typeface="Calibri"/>
              </a:rPr>
              <a:t> the </a:t>
            </a:r>
            <a:r>
              <a:rPr lang="fr-FR" sz="3600" b="1" dirty="0" err="1">
                <a:latin typeface="Calibri"/>
              </a:rPr>
              <a:t>field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DE541-76A8-428C-8EFE-7F0E63E72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969"/>
          <a:stretch/>
        </p:blipFill>
        <p:spPr>
          <a:xfrm>
            <a:off x="1564826" y="734196"/>
            <a:ext cx="5596932" cy="5217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912B4-5ED5-4697-8789-F75CE724C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90"/>
          <a:stretch/>
        </p:blipFill>
        <p:spPr>
          <a:xfrm>
            <a:off x="4445720" y="597877"/>
            <a:ext cx="6667757" cy="5662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2D500-66D8-4AA5-BBD0-E339E637C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77" y="708165"/>
            <a:ext cx="3750259" cy="53742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9215BD-00BA-42E6-BBCC-B8E0399500C0}"/>
              </a:ext>
            </a:extLst>
          </p:cNvPr>
          <p:cNvSpPr/>
          <p:nvPr/>
        </p:nvSpPr>
        <p:spPr>
          <a:xfrm rot="18530857">
            <a:off x="2292390" y="3594455"/>
            <a:ext cx="3394369" cy="404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6CA9B1-9144-4FDB-9C05-94FA9C099E23}"/>
              </a:ext>
            </a:extLst>
          </p:cNvPr>
          <p:cNvSpPr/>
          <p:nvPr/>
        </p:nvSpPr>
        <p:spPr>
          <a:xfrm>
            <a:off x="3184069" y="5525552"/>
            <a:ext cx="2323596" cy="404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PsClassUtils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– Stéphane van Gulick (me)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Simple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B42C1-89CC-4442-98FD-129B093A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0" y="1129438"/>
            <a:ext cx="3768209" cy="1939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EF7C1-3431-4B8A-817D-93343490F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7" y="3567535"/>
            <a:ext cx="5053759" cy="1734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1B5E8-C934-40AB-AB8C-37C49DBF5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358" y="3429000"/>
            <a:ext cx="5053760" cy="190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057DE-160C-4A4B-B82E-6D63DEBCF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358" y="1131239"/>
            <a:ext cx="4407984" cy="2070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05A9BC-5CAD-459F-BD80-5B37CC9B8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350" y="4757244"/>
            <a:ext cx="3561905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CA8A386-F7BA-4B4E-A34C-2D6F869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0580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46719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99C112-AADA-4AD1-AC85-010211E7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516" y="1279274"/>
            <a:ext cx="3945451" cy="3011795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018572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Polaris – Microsoft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hlinkClick r:id="rId5"/>
              </a:rPr>
              <a:t>https://github.com/PowerShell/Polaris</a:t>
            </a:r>
            <a:r>
              <a:rPr lang="fr-FR" dirty="0"/>
              <a:t> - </a:t>
            </a:r>
            <a:r>
              <a:rPr lang="fr-FR" b="1" dirty="0"/>
              <a:t>(5 'big' classes)</a:t>
            </a:r>
            <a:r>
              <a:rPr lang="fr-FR" dirty="0"/>
              <a:t> </a:t>
            </a:r>
            <a:endParaRPr lang="fr-FR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807AA-63B7-46F4-85DD-B4CC099A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05" y="1359980"/>
            <a:ext cx="4146947" cy="2328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A9D7F-5DE2-4E47-8900-86D2603E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399" y="3029740"/>
            <a:ext cx="5114365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84C9C4-D7F6-4E06-9465-ABD3E4C6F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05" y="3171789"/>
            <a:ext cx="5408906" cy="3286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2F9D1-0415-4E7D-AFCE-1E31388BB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311" y="1103527"/>
            <a:ext cx="8775800" cy="523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EDE2F2-0EE2-40B7-A682-E24C61720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241" y="4558880"/>
            <a:ext cx="3495238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PoshBot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–</a:t>
            </a:r>
            <a:r>
              <a:rPr lang="fr-FR" sz="3600" b="1" i="0" u="none" strike="noStrike" kern="1200" cap="none" spc="0" dirty="0">
                <a:uFillTx/>
                <a:latin typeface="Calibri"/>
              </a:rPr>
              <a:t> Brandon Olin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hlinkClick r:id="rId3"/>
              </a:rPr>
              <a:t>https://github.com/poshbotio/PoshBot</a:t>
            </a:r>
            <a:r>
              <a:rPr lang="fr-FR" dirty="0"/>
              <a:t> </a:t>
            </a:r>
            <a:endParaRPr lang="fr-FR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A4F78-B169-43E6-BB7E-89D1DE58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77" y="1793137"/>
            <a:ext cx="3537778" cy="4479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BC1D3-DDE2-4F6D-A8A8-3C8E8331DBAB}"/>
              </a:ext>
            </a:extLst>
          </p:cNvPr>
          <p:cNvSpPr txBox="1"/>
          <p:nvPr/>
        </p:nvSpPr>
        <p:spPr>
          <a:xfrm>
            <a:off x="8751939" y="1041973"/>
            <a:ext cx="2709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43 Classes!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FEB98-DD42-491D-8DAB-0939C38ED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7" y="1082568"/>
            <a:ext cx="4342401" cy="295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1DBAC-89D4-4546-9057-E84C9C902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338" y="1079017"/>
            <a:ext cx="1830857" cy="88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23AE-BD12-4862-B1FE-9894929DF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37" y="1464625"/>
            <a:ext cx="3990390" cy="4431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600FE-4AA6-47B4-AB35-78417B39F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94" y="1737304"/>
            <a:ext cx="4201460" cy="4767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684E2-43D3-481C-A216-27FD74683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084" y="1789247"/>
            <a:ext cx="2938503" cy="1047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956DB-0472-4DFB-AF1E-6CD22EFE64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2825" y="5296431"/>
            <a:ext cx="5509114" cy="1071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F0D0FF-85F4-4C33-9D2D-9AC9F8FB2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3322"/>
          <a:stretch/>
        </p:blipFill>
        <p:spPr>
          <a:xfrm>
            <a:off x="4988589" y="3018928"/>
            <a:ext cx="3711233" cy="25464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63ACD-BB15-4FAD-91C8-0A2C836E40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07" y="1822697"/>
            <a:ext cx="4818711" cy="4691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DE546F-629F-436C-9D22-C7C632557E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9871" y="1041973"/>
            <a:ext cx="5099622" cy="53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 err="1">
                <a:latin typeface="Calibri"/>
              </a:rPr>
              <a:t>My</a:t>
            </a:r>
            <a:r>
              <a:rPr lang="fr-FR" sz="3600" b="1" dirty="0">
                <a:latin typeface="Calibri"/>
              </a:rPr>
              <a:t> k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ey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take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aways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DEB7D-4B74-40FE-84AD-BDA5E350BE34}"/>
              </a:ext>
            </a:extLst>
          </p:cNvPr>
          <p:cNvSpPr txBox="1"/>
          <p:nvPr/>
        </p:nvSpPr>
        <p:spPr>
          <a:xfrm>
            <a:off x="399495" y="1384917"/>
            <a:ext cx="553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Write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logic</a:t>
            </a:r>
            <a:r>
              <a:rPr lang="fr-FR" dirty="0"/>
              <a:t> in classes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7AB57-A6B3-408D-9669-D067787F0822}"/>
              </a:ext>
            </a:extLst>
          </p:cNvPr>
          <p:cNvSpPr txBox="1"/>
          <p:nvPr/>
        </p:nvSpPr>
        <p:spPr>
          <a:xfrm>
            <a:off x="399494" y="1854863"/>
            <a:ext cx="52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2) abstract </a:t>
            </a:r>
            <a:r>
              <a:rPr lang="fr-FR" dirty="0" err="1"/>
              <a:t>functionality</a:t>
            </a:r>
            <a:r>
              <a:rPr lang="fr-FR" dirty="0"/>
              <a:t> in public </a:t>
            </a:r>
            <a:r>
              <a:rPr lang="fr-FR" dirty="0" err="1"/>
              <a:t>methods</a:t>
            </a:r>
            <a:r>
              <a:rPr lang="fr-FR" dirty="0"/>
              <a:t>.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BC9C1-157C-4E92-9760-D9B1FCB4CADF}"/>
              </a:ext>
            </a:extLst>
          </p:cNvPr>
          <p:cNvSpPr txBox="1"/>
          <p:nvPr/>
        </p:nvSpPr>
        <p:spPr>
          <a:xfrm>
            <a:off x="399494" y="2324809"/>
            <a:ext cx="637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3) Expose </a:t>
            </a:r>
            <a:r>
              <a:rPr lang="fr-FR" dirty="0" err="1"/>
              <a:t>functionality</a:t>
            </a:r>
            <a:r>
              <a:rPr lang="fr-FR" dirty="0"/>
              <a:t> to end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(</a:t>
            </a:r>
            <a:r>
              <a:rPr lang="fr-FR" dirty="0" err="1"/>
              <a:t>cmdlets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EF1A9-627C-4E1E-815E-0E1919543B2F}"/>
              </a:ext>
            </a:extLst>
          </p:cNvPr>
          <p:cNvSpPr txBox="1"/>
          <p:nvPr/>
        </p:nvSpPr>
        <p:spPr>
          <a:xfrm>
            <a:off x="399494" y="2762680"/>
            <a:ext cx="553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4)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ScriptsToProcess</a:t>
            </a:r>
            <a:endParaRPr lang="en-US" dirty="0"/>
          </a:p>
        </p:txBody>
      </p:sp>
      <p:pic>
        <p:nvPicPr>
          <p:cNvPr id="16386" name="Picture 2" descr="RÃ©sultat de recherche d'images pour &quot;key png&quot;">
            <a:extLst>
              <a:ext uri="{FF2B5EF4-FFF2-40B4-BE49-F238E27FC236}">
                <a16:creationId xmlns:a16="http://schemas.microsoft.com/office/drawing/2014/main" id="{F6E92DD6-3A50-48D2-B1B7-A57BC888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58178">
            <a:off x="7509710" y="1345166"/>
            <a:ext cx="1630020" cy="195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taavast3\AppData\Local\Temp\SNAGHTMLa2106c2.PNG">
            <a:extLst>
              <a:ext uri="{FF2B5EF4-FFF2-40B4-BE49-F238E27FC236}">
                <a16:creationId xmlns:a16="http://schemas.microsoft.com/office/drawing/2014/main" id="{9B7152A5-5A3A-4895-91B9-E64CF2478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438" y="2762680"/>
            <a:ext cx="121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E94C7-BB98-43E9-BF16-83DF30C5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1"/>
            <a:ext cx="12192000" cy="6855439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Taking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advantage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of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existing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knowledge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Calibri"/>
              </a:rPr>
              <a:t>Don't re-</a:t>
            </a:r>
            <a:r>
              <a:rPr lang="fr-FR" dirty="0" err="1">
                <a:solidFill>
                  <a:srgbClr val="FFFFFF"/>
                </a:solidFill>
                <a:latin typeface="Calibri"/>
              </a:rPr>
              <a:t>invent</a:t>
            </a:r>
            <a:r>
              <a:rPr lang="fr-FR" dirty="0">
                <a:solidFill>
                  <a:srgbClr val="FFFFFF"/>
                </a:solidFill>
                <a:latin typeface="Calibri"/>
              </a:rPr>
              <a:t> the </a:t>
            </a:r>
            <a:r>
              <a:rPr lang="fr-FR" dirty="0" err="1">
                <a:solidFill>
                  <a:srgbClr val="FFFFFF"/>
                </a:solidFill>
                <a:latin typeface="Calibri"/>
              </a:rPr>
              <a:t>wheel</a:t>
            </a:r>
            <a:endParaRPr lang="fr-FR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086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164782"/>
              </p:ext>
            </p:extLst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331" y="1365128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65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Communicate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via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diagrams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 UML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>
            <a:off x="1385456" y="1958109"/>
            <a:ext cx="9180946" cy="193899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A </a:t>
            </a:r>
            <a:r>
              <a:rPr lang="fr-FR" sz="6000" dirty="0" err="1"/>
              <a:t>picture</a:t>
            </a:r>
            <a:r>
              <a:rPr lang="fr-FR" sz="6000" dirty="0"/>
              <a:t> </a:t>
            </a:r>
            <a:r>
              <a:rPr lang="fr-FR" sz="6000" dirty="0" err="1"/>
              <a:t>is</a:t>
            </a:r>
            <a:r>
              <a:rPr lang="fr-FR" sz="6000" dirty="0"/>
              <a:t> </a:t>
            </a:r>
            <a:r>
              <a:rPr lang="fr-FR" sz="6000" dirty="0" err="1"/>
              <a:t>worth</a:t>
            </a:r>
            <a:r>
              <a:rPr lang="fr-FR" sz="6000" dirty="0"/>
              <a:t> a </a:t>
            </a:r>
            <a:r>
              <a:rPr lang="fr-FR" sz="6000" dirty="0" err="1"/>
              <a:t>thousand</a:t>
            </a:r>
            <a:r>
              <a:rPr lang="fr-FR" sz="6000" dirty="0"/>
              <a:t> </a:t>
            </a:r>
            <a:r>
              <a:rPr lang="fr-FR" sz="6000" dirty="0" err="1"/>
              <a:t>words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4360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Communicate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via images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using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UML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diagrams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2CC6F-0FE3-4E88-A22C-1A7938F8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425" y="1733108"/>
            <a:ext cx="5029062" cy="291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7868E-8741-4E28-B0DC-ECA47891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76" y="2396753"/>
            <a:ext cx="6254967" cy="36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D6C857-84DE-448D-ACF0-C62B1603B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96" y="802879"/>
            <a:ext cx="5490828" cy="5490828"/>
          </a:xfrm>
          <a:prstGeom prst="rect">
            <a:avLst/>
          </a:prstGeom>
        </p:spPr>
      </p:pic>
      <p:pic>
        <p:nvPicPr>
          <p:cNvPr id="11268" name="Picture 4" descr="C:\Users\taavast3\AppData\Local\Temp\SNAGHTMLa2313b8.PNG">
            <a:extLst>
              <a:ext uri="{FF2B5EF4-FFF2-40B4-BE49-F238E27FC236}">
                <a16:creationId xmlns:a16="http://schemas.microsoft.com/office/drawing/2014/main" id="{5209C57B-CC6F-4D4E-8D43-780106B8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2" y="3483832"/>
            <a:ext cx="11906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Communicate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via images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using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UML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diagrams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C8DB9-ED50-460B-8A68-4D68315BA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05" y="1422535"/>
            <a:ext cx="5639160" cy="40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9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Generate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your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own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diagrams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for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you</a:t>
            </a:r>
            <a:r>
              <a:rPr lang="fr-FR" sz="3600" b="1" dirty="0" err="1">
                <a:latin typeface="Calibri"/>
              </a:rPr>
              <a:t>r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own</a:t>
            </a:r>
            <a:r>
              <a:rPr lang="fr-FR" sz="3600" b="1" dirty="0">
                <a:latin typeface="Calibri"/>
              </a:rPr>
              <a:t> scripts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2762B-99AF-4798-AAFD-B3C1499664FC}"/>
              </a:ext>
            </a:extLst>
          </p:cNvPr>
          <p:cNvSpPr txBox="1"/>
          <p:nvPr/>
        </p:nvSpPr>
        <p:spPr>
          <a:xfrm>
            <a:off x="1505525" y="2768123"/>
            <a:ext cx="9180946" cy="101566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err="1"/>
              <a:t>PSClassUtils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716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Generate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your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own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diagrams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for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you</a:t>
            </a:r>
            <a:r>
              <a:rPr lang="fr-FR" sz="3600" b="1" dirty="0" err="1">
                <a:latin typeface="Calibri"/>
              </a:rPr>
              <a:t>r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own</a:t>
            </a:r>
            <a:r>
              <a:rPr lang="fr-FR" sz="3600" b="1" dirty="0">
                <a:latin typeface="Calibri"/>
              </a:rPr>
              <a:t> scripts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48267-5E62-45AD-9330-8F06DF14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391" y="3536936"/>
            <a:ext cx="6552381" cy="1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E3FBB-4B82-4008-8159-84A846D9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976" y="2155690"/>
            <a:ext cx="6815212" cy="3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Introduction</a:t>
            </a:r>
          </a:p>
        </p:txBody>
      </p:sp>
      <p:pic>
        <p:nvPicPr>
          <p:cNvPr id="6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BB59DC-B91B-442E-BC8E-61484650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79" y="1103528"/>
            <a:ext cx="4699973" cy="4394474"/>
          </a:xfrm>
          <a:prstGeom prst="rect">
            <a:avLst/>
          </a:prstGeom>
        </p:spPr>
      </p:pic>
      <p:pic>
        <p:nvPicPr>
          <p:cNvPr id="10" name="Picture 9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36752BA7-F417-403D-A302-B5F8AABDF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4" y="1103528"/>
            <a:ext cx="3077666" cy="30776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18" name="Picture 2" descr="http://www.jasonhelmick.com/wp-content/uploads/2014/10/PS.png">
            <a:extLst>
              <a:ext uri="{FF2B5EF4-FFF2-40B4-BE49-F238E27FC236}">
                <a16:creationId xmlns:a16="http://schemas.microsoft.com/office/drawing/2014/main" id="{EE33B573-E80D-4BCE-AB84-B327FC86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30" y="4631502"/>
            <a:ext cx="1104788" cy="17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Ã©sultat de recherche d'images pour &quot;powershell hero&quot;">
            <a:extLst>
              <a:ext uri="{FF2B5EF4-FFF2-40B4-BE49-F238E27FC236}">
                <a16:creationId xmlns:a16="http://schemas.microsoft.com/office/drawing/2014/main" id="{D6F052D3-4262-474D-8DCD-AE553C34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62" y="4736305"/>
            <a:ext cx="1492828" cy="159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8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sngStrike" kern="1200" cap="none" spc="0" baseline="0" dirty="0">
                <a:uFillTx/>
                <a:latin typeface="Calibri"/>
              </a:rPr>
              <a:t>UML</a:t>
            </a:r>
            <a:r>
              <a:rPr lang="fr-FR" sz="3600" b="1" i="0" u="none" kern="1200" cap="none" spc="0" baseline="0" dirty="0">
                <a:uFillTx/>
                <a:latin typeface="Calibri"/>
              </a:rPr>
              <a:t> </a:t>
            </a:r>
            <a:r>
              <a:rPr lang="fr-FR" sz="3600" b="1" i="0" u="none" kern="1200" cap="none" spc="0" baseline="0" dirty="0" err="1">
                <a:uFillTx/>
                <a:latin typeface="Calibri"/>
              </a:rPr>
              <a:t>Diagrams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latin typeface="Calibri"/>
              </a:rPr>
              <a:t>Visual communication</a:t>
            </a:r>
            <a:endParaRPr lang="fr-FR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DC8B8-07CF-4B7D-B0E9-4CC09371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70" y="1621986"/>
            <a:ext cx="6792931" cy="3931440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E1DBFD81-1506-4663-9A61-5B31B88D9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1249243"/>
            <a:ext cx="4342461" cy="43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PsClassUtils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– Stéphane van Gulick (me)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Simple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8D945-645D-4E2E-A4AF-21469BBE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6" y="1218299"/>
            <a:ext cx="7342857" cy="1742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A1E15-5FD7-4532-9A81-7998C228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28" y="3401509"/>
            <a:ext cx="108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Polaris - Microsoft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hlinkClick r:id="rId3"/>
              </a:rPr>
              <a:t>https://github.com/PowerShell/Polaris</a:t>
            </a:r>
            <a:r>
              <a:rPr lang="fr-FR" dirty="0"/>
              <a:t> </a:t>
            </a:r>
            <a:endParaRPr lang="fr-FR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966DE-B0DE-4388-811E-993D3439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0" y="1102921"/>
            <a:ext cx="12008510" cy="3756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C34EE-0154-465C-AC94-4B1900209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86" y="4714674"/>
            <a:ext cx="3262582" cy="1648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59B75-296D-41EF-9523-F20B0E152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483" y="1581406"/>
            <a:ext cx="10123059" cy="45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PoshBot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- 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Yep…</a:t>
            </a: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F48743B-529B-4271-B8F5-616C231AD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55805"/>
            <a:ext cx="12192000" cy="171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1BB5DD-2D7A-4681-9E30-35A2D05C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25" y="2725448"/>
            <a:ext cx="4579914" cy="3444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5E2CA-F0DF-4F45-BCE2-86BF071D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149" y="2725448"/>
            <a:ext cx="5249136" cy="3272362"/>
          </a:xfrm>
          <a:prstGeom prst="rect">
            <a:avLst/>
          </a:prstGeom>
        </p:spPr>
      </p:pic>
      <p:pic>
        <p:nvPicPr>
          <p:cNvPr id="23554" name="Picture 2" descr="C:\Users\taavast3\AppData\Local\Temp\SNAGHTMLa3a13a9.PNG">
            <a:extLst>
              <a:ext uri="{FF2B5EF4-FFF2-40B4-BE49-F238E27FC236}">
                <a16:creationId xmlns:a16="http://schemas.microsoft.com/office/drawing/2014/main" id="{1DEC2CB1-75E7-4140-AC7B-C8B77290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009" y="2481833"/>
            <a:ext cx="1656131" cy="39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8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10" y="1416309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94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Chill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D67F-A608-468C-9189-E8B12511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C:\Users\taavast3\AppData\Local\Temp\SNAGHTMLbbb8b2a.PNG">
            <a:extLst>
              <a:ext uri="{FF2B5EF4-FFF2-40B4-BE49-F238E27FC236}">
                <a16:creationId xmlns:a16="http://schemas.microsoft.com/office/drawing/2014/main" id="{DBEE25BC-8948-4F41-90D0-A1917DA4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68" y="2402959"/>
            <a:ext cx="5239817" cy="30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65526-0FC7-4646-9C2C-F7E989E5A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96" y="802879"/>
            <a:ext cx="5490828" cy="54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>
            <a:off x="1967881" y="2551834"/>
            <a:ext cx="8256233" cy="101566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SOLID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8240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978103" y="2921169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pic>
        <p:nvPicPr>
          <p:cNvPr id="15" name="Picture 14" descr="A picture containing text, man, person, wall&#10;&#10;Description generated with very high confidence">
            <a:extLst>
              <a:ext uri="{FF2B5EF4-FFF2-40B4-BE49-F238E27FC236}">
                <a16:creationId xmlns:a16="http://schemas.microsoft.com/office/drawing/2014/main" id="{305E2DF7-30E6-4704-9F35-0A8B393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040" y="2256307"/>
            <a:ext cx="4655678" cy="3105300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2DFAD11A-6F42-4F17-A357-8C2E004AEF65}"/>
              </a:ext>
            </a:extLst>
          </p:cNvPr>
          <p:cNvSpPr txBox="1"/>
          <p:nvPr/>
        </p:nvSpPr>
        <p:spPr>
          <a:xfrm>
            <a:off x="5007935" y="1482133"/>
            <a:ext cx="725536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Robert C. Martin (Aka –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Uncle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Bob)</a:t>
            </a:r>
          </a:p>
        </p:txBody>
      </p:sp>
    </p:spTree>
    <p:extLst>
      <p:ext uri="{BB962C8B-B14F-4D97-AF65-F5344CB8AC3E}">
        <p14:creationId xmlns:p14="http://schemas.microsoft.com/office/powerpoint/2010/main" val="222250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20039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793290" y="1242873"/>
            <a:ext cx="4142913" cy="46166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Single </a:t>
            </a:r>
            <a:r>
              <a:rPr lang="fr-FR" sz="2400" dirty="0" err="1"/>
              <a:t>responsibility</a:t>
            </a:r>
            <a:r>
              <a:rPr lang="fr-FR" sz="2400" dirty="0"/>
              <a:t>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C7EF-1D80-43E5-BBA2-5AB02222E4C9}"/>
              </a:ext>
            </a:extLst>
          </p:cNvPr>
          <p:cNvSpPr txBox="1"/>
          <p:nvPr/>
        </p:nvSpPr>
        <p:spPr>
          <a:xfrm>
            <a:off x="6868632" y="2484803"/>
            <a:ext cx="4142913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One class / </a:t>
            </a:r>
            <a:r>
              <a:rPr lang="fr-FR" dirty="0" err="1">
                <a:solidFill>
                  <a:schemeClr val="bg1"/>
                </a:solidFill>
              </a:rPr>
              <a:t>method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u="sng" dirty="0">
                <a:solidFill>
                  <a:schemeClr val="bg1"/>
                </a:solidFill>
              </a:rPr>
              <a:t>must</a:t>
            </a:r>
            <a:r>
              <a:rPr lang="fr-FR" dirty="0">
                <a:solidFill>
                  <a:schemeClr val="bg1"/>
                </a:solidFill>
              </a:rPr>
              <a:t> have</a:t>
            </a:r>
            <a:endParaRPr lang="fr-FR" dirty="0"/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i="1" u="sng" dirty="0">
                <a:solidFill>
                  <a:schemeClr val="bg1"/>
                </a:solidFill>
              </a:rPr>
              <a:t>one </a:t>
            </a:r>
            <a:r>
              <a:rPr lang="fr-FR" i="1" u="sng" dirty="0" err="1">
                <a:solidFill>
                  <a:schemeClr val="bg1"/>
                </a:solidFill>
              </a:rPr>
              <a:t>responsibility</a:t>
            </a:r>
            <a:endParaRPr lang="en-US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642370" y="2210539"/>
            <a:ext cx="4142913" cy="46166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Open </a:t>
            </a:r>
            <a:r>
              <a:rPr lang="fr-FR" sz="2400" dirty="0" err="1"/>
              <a:t>Closed</a:t>
            </a:r>
            <a:r>
              <a:rPr lang="fr-FR" sz="2400" dirty="0"/>
              <a:t>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C5DE0-4F27-466F-9665-5824E27F00FD}"/>
              </a:ext>
            </a:extLst>
          </p:cNvPr>
          <p:cNvSpPr txBox="1"/>
          <p:nvPr/>
        </p:nvSpPr>
        <p:spPr>
          <a:xfrm>
            <a:off x="6868632" y="2346304"/>
            <a:ext cx="4142913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Open for extension</a:t>
            </a:r>
          </a:p>
          <a:p>
            <a:endParaRPr lang="fr-FR" dirty="0"/>
          </a:p>
          <a:p>
            <a:r>
              <a:rPr lang="fr-FR" dirty="0"/>
              <a:t>But</a:t>
            </a:r>
          </a:p>
          <a:p>
            <a:endParaRPr lang="fr-FR" dirty="0"/>
          </a:p>
          <a:p>
            <a:r>
              <a:rPr lang="fr-FR" dirty="0" err="1"/>
              <a:t>Closed</a:t>
            </a:r>
            <a:r>
              <a:rPr lang="fr-FR" dirty="0"/>
              <a:t> for modification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78" y="1365128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8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597981" y="3105832"/>
            <a:ext cx="4142913" cy="46166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Liskov</a:t>
            </a:r>
            <a:r>
              <a:rPr lang="fr-FR" sz="2400" dirty="0"/>
              <a:t> substitution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93361-7BAD-4F52-BDC5-E8D4A6806C91}"/>
              </a:ext>
            </a:extLst>
          </p:cNvPr>
          <p:cNvSpPr txBox="1"/>
          <p:nvPr/>
        </p:nvSpPr>
        <p:spPr>
          <a:xfrm>
            <a:off x="6698512" y="2339163"/>
            <a:ext cx="437682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/>
              <a:t>Ability</a:t>
            </a:r>
            <a:r>
              <a:rPr lang="fr-FR" dirty="0"/>
              <a:t> to </a:t>
            </a:r>
            <a:r>
              <a:rPr lang="fr-FR"/>
              <a:t>replace any</a:t>
            </a:r>
            <a:r>
              <a:rPr lang="fr-FR" dirty="0"/>
              <a:t> instance of a parent </a:t>
            </a:r>
            <a:r>
              <a:rPr lang="fr-FR"/>
              <a:t>class with</a:t>
            </a:r>
            <a:r>
              <a:rPr lang="fr-FR" dirty="0"/>
              <a:t> an instance of one </a:t>
            </a:r>
            <a:r>
              <a:rPr lang="fr-FR"/>
              <a:t>of its child</a:t>
            </a:r>
            <a:r>
              <a:rPr lang="fr-FR" dirty="0"/>
              <a:t> </a:t>
            </a:r>
            <a:r>
              <a:rPr lang="fr-FR"/>
              <a:t>classes without side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633492" y="4092605"/>
            <a:ext cx="4142913" cy="46166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Interface </a:t>
            </a:r>
            <a:r>
              <a:rPr lang="fr-FR" sz="2400" dirty="0" err="1"/>
              <a:t>segragation</a:t>
            </a:r>
            <a:r>
              <a:rPr lang="fr-FR" sz="2400" dirty="0"/>
              <a:t>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57F20-E3B4-4FC8-9989-8DDC9E0DBAC4}"/>
              </a:ext>
            </a:extLst>
          </p:cNvPr>
          <p:cNvSpPr txBox="1"/>
          <p:nvPr/>
        </p:nvSpPr>
        <p:spPr>
          <a:xfrm>
            <a:off x="6709144" y="2921166"/>
            <a:ext cx="437682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Write a lot of </a:t>
            </a:r>
            <a:r>
              <a:rPr lang="fr-FR" dirty="0" err="1"/>
              <a:t>small</a:t>
            </a:r>
            <a:r>
              <a:rPr lang="fr-FR" dirty="0"/>
              <a:t> interfaces </a:t>
            </a:r>
            <a:r>
              <a:rPr lang="fr-FR" dirty="0" err="1"/>
              <a:t>instead</a:t>
            </a:r>
            <a:r>
              <a:rPr lang="fr-FR" dirty="0"/>
              <a:t> of one </a:t>
            </a:r>
            <a:r>
              <a:rPr lang="fr-FR" dirty="0" err="1"/>
              <a:t>huge</a:t>
            </a:r>
            <a:r>
              <a:rPr lang="fr-FR" dirty="0"/>
              <a:t> interface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263BE-3BE8-4E34-A702-E2F83046373E}"/>
              </a:ext>
            </a:extLst>
          </p:cNvPr>
          <p:cNvSpPr txBox="1"/>
          <p:nvPr/>
        </p:nvSpPr>
        <p:spPr>
          <a:xfrm>
            <a:off x="6709143" y="3677106"/>
            <a:ext cx="437682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A class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forced</a:t>
            </a:r>
            <a:r>
              <a:rPr lang="fr-FR" dirty="0"/>
              <a:t> to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doesn't</a:t>
            </a:r>
            <a:r>
              <a:rPr lang="fr-FR" dirty="0"/>
              <a:t>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677880" y="4998127"/>
            <a:ext cx="4142913" cy="46166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Dependency</a:t>
            </a:r>
            <a:r>
              <a:rPr lang="fr-FR" sz="2400" dirty="0"/>
              <a:t> inversion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2CA88-0899-4E9A-B101-F81A385495CF}"/>
              </a:ext>
            </a:extLst>
          </p:cNvPr>
          <p:cNvSpPr txBox="1"/>
          <p:nvPr/>
        </p:nvSpPr>
        <p:spPr>
          <a:xfrm>
            <a:off x="6900531" y="2663725"/>
            <a:ext cx="437682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/>
              <a:t>High level</a:t>
            </a:r>
            <a:r>
              <a:rPr lang="fr-FR" dirty="0"/>
              <a:t> </a:t>
            </a:r>
            <a:r>
              <a:rPr lang="fr-FR"/>
              <a:t>Modules should</a:t>
            </a:r>
            <a:r>
              <a:rPr lang="fr-FR" dirty="0"/>
              <a:t> </a:t>
            </a:r>
            <a:r>
              <a:rPr lang="fr-FR"/>
              <a:t>not depend</a:t>
            </a:r>
            <a:r>
              <a:rPr lang="fr-FR" dirty="0"/>
              <a:t> </a:t>
            </a:r>
            <a:r>
              <a:rPr lang="fr-FR"/>
              <a:t>on low level implementations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1D376-0833-4B43-B7A3-52FFD2376C25}"/>
              </a:ext>
            </a:extLst>
          </p:cNvPr>
          <p:cNvSpPr txBox="1"/>
          <p:nvPr/>
        </p:nvSpPr>
        <p:spPr>
          <a:xfrm>
            <a:off x="6818353" y="4209096"/>
            <a:ext cx="437682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The </a:t>
            </a:r>
            <a:r>
              <a:rPr lang="fr-FR" dirty="0" err="1"/>
              <a:t>ActiveDirectory</a:t>
            </a:r>
            <a:r>
              <a:rPr lang="fr-FR" dirty="0"/>
              <a:t> Module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script to </a:t>
            </a:r>
            <a:r>
              <a:rPr lang="fr-FR" dirty="0" err="1"/>
              <a:t>work</a:t>
            </a:r>
            <a:r>
              <a:rPr lang="fr-FR" dirty="0"/>
              <a:t>. </a:t>
            </a:r>
          </a:p>
          <a:p>
            <a:r>
              <a:rPr lang="fr-FR" dirty="0"/>
              <a:t>The </a:t>
            </a:r>
            <a:r>
              <a:rPr lang="fr-FR" dirty="0" err="1"/>
              <a:t>ActiveDirectory</a:t>
            </a:r>
            <a:r>
              <a:rPr lang="fr-FR" dirty="0"/>
              <a:t> Module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 rot="16200000">
            <a:off x="-1401114" y="2868481"/>
            <a:ext cx="4801314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S</a:t>
            </a:r>
          </a:p>
          <a:p>
            <a:pPr algn="ctr"/>
            <a:r>
              <a:rPr lang="fr-FR" sz="6000" dirty="0"/>
              <a:t>O</a:t>
            </a:r>
          </a:p>
          <a:p>
            <a:pPr algn="ctr"/>
            <a:r>
              <a:rPr lang="fr-FR" sz="6000" dirty="0"/>
              <a:t>L</a:t>
            </a:r>
          </a:p>
          <a:p>
            <a:pPr algn="ctr"/>
            <a:r>
              <a:rPr lang="fr-FR" sz="6000" dirty="0"/>
              <a:t>I</a:t>
            </a:r>
          </a:p>
          <a:p>
            <a:pPr algn="ctr"/>
            <a:r>
              <a:rPr lang="fr-FR" sz="6000" dirty="0"/>
              <a:t>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88CC-7270-4826-B577-4151FB888FAA}"/>
              </a:ext>
            </a:extLst>
          </p:cNvPr>
          <p:cNvSpPr txBox="1"/>
          <p:nvPr/>
        </p:nvSpPr>
        <p:spPr>
          <a:xfrm>
            <a:off x="1793290" y="1242873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Single </a:t>
            </a:r>
            <a:r>
              <a:rPr lang="fr-FR" sz="2400" dirty="0" err="1"/>
              <a:t>responsibility</a:t>
            </a:r>
            <a:r>
              <a:rPr lang="fr-FR" sz="2400" dirty="0"/>
              <a:t>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E3516-97FC-48E5-B46E-62D4E9D4EA77}"/>
              </a:ext>
            </a:extLst>
          </p:cNvPr>
          <p:cNvSpPr txBox="1"/>
          <p:nvPr/>
        </p:nvSpPr>
        <p:spPr>
          <a:xfrm>
            <a:off x="1793289" y="2128313"/>
            <a:ext cx="4142913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Open </a:t>
            </a:r>
            <a:r>
              <a:rPr lang="fr-FR" sz="2800" dirty="0" err="1"/>
              <a:t>Closed</a:t>
            </a:r>
            <a:r>
              <a:rPr lang="fr-FR" sz="2800" dirty="0"/>
              <a:t> </a:t>
            </a:r>
            <a:r>
              <a:rPr lang="fr-FR" sz="2800" dirty="0" err="1"/>
              <a:t>principle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61395-AD1F-4B0C-8334-CC064C13E4B4}"/>
              </a:ext>
            </a:extLst>
          </p:cNvPr>
          <p:cNvSpPr txBox="1"/>
          <p:nvPr/>
        </p:nvSpPr>
        <p:spPr>
          <a:xfrm>
            <a:off x="1793289" y="3114702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Liskov</a:t>
            </a:r>
            <a:r>
              <a:rPr lang="fr-FR" sz="2400" dirty="0"/>
              <a:t> Substitution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21056-6E0F-4BEC-AF2F-790AE87A8D3A}"/>
              </a:ext>
            </a:extLst>
          </p:cNvPr>
          <p:cNvSpPr txBox="1"/>
          <p:nvPr/>
        </p:nvSpPr>
        <p:spPr>
          <a:xfrm>
            <a:off x="1793288" y="3960243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Interface </a:t>
            </a:r>
            <a:r>
              <a:rPr lang="fr-FR" sz="2400" dirty="0" err="1"/>
              <a:t>segragation</a:t>
            </a:r>
            <a:r>
              <a:rPr lang="fr-FR" sz="2400" dirty="0"/>
              <a:t>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EB727-19F1-4424-91FB-17DFA4EAD199}"/>
              </a:ext>
            </a:extLst>
          </p:cNvPr>
          <p:cNvSpPr txBox="1"/>
          <p:nvPr/>
        </p:nvSpPr>
        <p:spPr>
          <a:xfrm>
            <a:off x="1793287" y="4952746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Dependency</a:t>
            </a:r>
            <a:r>
              <a:rPr lang="fr-FR" sz="2400" dirty="0"/>
              <a:t> inversion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pic>
        <p:nvPicPr>
          <p:cNvPr id="5" name="Picture 4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15C52F49-72BD-4C83-931C-D194D37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6972" y="1884501"/>
            <a:ext cx="5015024" cy="4973499"/>
          </a:xfrm>
          <a:prstGeom prst="rect">
            <a:avLst/>
          </a:prstGeom>
        </p:spPr>
      </p:pic>
      <p:pic>
        <p:nvPicPr>
          <p:cNvPr id="18434" name="Picture 2" descr="C:\Users\taavast3\AppData\Local\Temp\SNAGHTMLa27da80.PNG">
            <a:extLst>
              <a:ext uri="{FF2B5EF4-FFF2-40B4-BE49-F238E27FC236}">
                <a16:creationId xmlns:a16="http://schemas.microsoft.com/office/drawing/2014/main" id="{56BFE199-D2FD-4955-81A8-76D56C19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10" y="3429000"/>
            <a:ext cx="1219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6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CA8A386-F7BA-4B4E-A34C-2D6F869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0580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New Concepts</a:t>
            </a:r>
          </a:p>
        </p:txBody>
      </p:sp>
    </p:spTree>
    <p:extLst>
      <p:ext uri="{BB962C8B-B14F-4D97-AF65-F5344CB8AC3E}">
        <p14:creationId xmlns:p14="http://schemas.microsoft.com/office/powerpoint/2010/main" val="1538867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10" y="1416309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9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>
            <a:off x="1967881" y="2551834"/>
            <a:ext cx="8256233" cy="101566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TDD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93BEF-F26A-4789-8D8C-DCCC5A3F36CE}"/>
              </a:ext>
            </a:extLst>
          </p:cNvPr>
          <p:cNvSpPr txBox="1"/>
          <p:nvPr/>
        </p:nvSpPr>
        <p:spPr>
          <a:xfrm>
            <a:off x="3553767" y="4331171"/>
            <a:ext cx="508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Test Driven </a:t>
            </a:r>
            <a:r>
              <a:rPr lang="fr-FR" sz="3600" dirty="0" err="1"/>
              <a:t>Developement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862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Test Driven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Developement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Concepts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DAA62-241B-4603-A6F9-C51E9A56E0B7}"/>
              </a:ext>
            </a:extLst>
          </p:cNvPr>
          <p:cNvSpPr txBox="1"/>
          <p:nvPr/>
        </p:nvSpPr>
        <p:spPr>
          <a:xfrm rot="16200000">
            <a:off x="7875265" y="3059667"/>
            <a:ext cx="4185761" cy="10156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wrap="square" rtlCol="0">
            <a:spAutoFit/>
          </a:bodyPr>
          <a:lstStyle/>
          <a:p>
            <a:pPr algn="ctr"/>
            <a:r>
              <a:rPr lang="fr-FR" sz="6000" dirty="0"/>
              <a:t>1</a:t>
            </a:r>
          </a:p>
          <a:p>
            <a:pPr algn="ctr"/>
            <a:endParaRPr lang="fr-FR" sz="4000" dirty="0"/>
          </a:p>
          <a:p>
            <a:pPr algn="ctr"/>
            <a:r>
              <a:rPr lang="fr-FR" sz="6000" dirty="0"/>
              <a:t>2</a:t>
            </a:r>
          </a:p>
          <a:p>
            <a:pPr algn="ctr"/>
            <a:endParaRPr lang="fr-FR" sz="4000" dirty="0"/>
          </a:p>
          <a:p>
            <a:pPr algn="ctr"/>
            <a:r>
              <a:rPr lang="fr-FR" sz="6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54C2EA-4293-4172-B2E4-FB465F0BF468}"/>
              </a:ext>
            </a:extLst>
          </p:cNvPr>
          <p:cNvSpPr txBox="1"/>
          <p:nvPr/>
        </p:nvSpPr>
        <p:spPr>
          <a:xfrm>
            <a:off x="5077042" y="1861985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Write a test, and </a:t>
            </a:r>
            <a:r>
              <a:rPr lang="fr-FR" sz="2400" dirty="0" err="1"/>
              <a:t>make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fail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50566-AB48-4622-B1BA-884D28FEA334}"/>
              </a:ext>
            </a:extLst>
          </p:cNvPr>
          <p:cNvSpPr txBox="1"/>
          <p:nvPr/>
        </p:nvSpPr>
        <p:spPr>
          <a:xfrm>
            <a:off x="873404" y="3290498"/>
            <a:ext cx="8346551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/>
            <a:r>
              <a:rPr lang="fr-FR" sz="2400" dirty="0"/>
              <a:t>Write </a:t>
            </a:r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ONLY</a:t>
            </a:r>
            <a:r>
              <a:rPr lang="fr-FR" sz="2400" dirty="0"/>
              <a:t> </a:t>
            </a:r>
            <a:r>
              <a:rPr lang="fr-FR" sz="2400" dirty="0" err="1"/>
              <a:t>enough</a:t>
            </a:r>
            <a:r>
              <a:rPr lang="fr-FR" sz="2400" dirty="0"/>
              <a:t> </a:t>
            </a:r>
            <a:r>
              <a:rPr lang="fr-FR" sz="2400" i="1" u="sng" dirty="0">
                <a:solidFill>
                  <a:schemeClr val="bg2">
                    <a:lumMod val="50000"/>
                  </a:schemeClr>
                </a:solidFill>
              </a:rPr>
              <a:t>production code</a:t>
            </a:r>
            <a:r>
              <a:rPr lang="fr-FR" sz="2400" dirty="0"/>
              <a:t> to </a:t>
            </a:r>
            <a:r>
              <a:rPr lang="fr-FR" sz="2400" dirty="0" err="1"/>
              <a:t>make</a:t>
            </a:r>
            <a:r>
              <a:rPr lang="fr-FR" sz="2400" dirty="0"/>
              <a:t> the </a:t>
            </a:r>
            <a:r>
              <a:rPr lang="fr-FR" sz="2400" u="sng" dirty="0"/>
              <a:t>test </a:t>
            </a:r>
            <a:r>
              <a:rPr lang="fr-FR" sz="2400" b="1" u="sng" dirty="0" err="1">
                <a:solidFill>
                  <a:schemeClr val="accent6">
                    <a:lumMod val="75000"/>
                  </a:schemeClr>
                </a:solidFill>
              </a:rPr>
              <a:t>pass</a:t>
            </a:r>
            <a:r>
              <a:rPr lang="fr-FR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CAFE8-CC44-4D83-AD37-1D1DA1EB6AF4}"/>
              </a:ext>
            </a:extLst>
          </p:cNvPr>
          <p:cNvSpPr txBox="1"/>
          <p:nvPr/>
        </p:nvSpPr>
        <p:spPr>
          <a:xfrm>
            <a:off x="798902" y="1814283"/>
            <a:ext cx="3206996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You are </a:t>
            </a:r>
            <a:r>
              <a:rPr lang="fr-FR" u="sng" dirty="0">
                <a:solidFill>
                  <a:srgbClr val="FF0000"/>
                </a:solidFill>
              </a:rPr>
              <a:t>NOT</a:t>
            </a:r>
            <a:r>
              <a:rPr lang="fr-FR" dirty="0"/>
              <a:t> </a:t>
            </a:r>
            <a:r>
              <a:rPr lang="fr-FR" u="sng" dirty="0" err="1">
                <a:solidFill>
                  <a:srgbClr val="FF0000"/>
                </a:solidFill>
              </a:rPr>
              <a:t>allowed</a:t>
            </a:r>
            <a:r>
              <a:rPr lang="fr-FR" dirty="0"/>
              <a:t> to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i="1" u="sng" dirty="0">
                <a:solidFill>
                  <a:schemeClr val="bg2">
                    <a:lumMod val="50000"/>
                  </a:schemeClr>
                </a:solidFill>
              </a:rPr>
              <a:t>production code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b="1" u="sng" dirty="0">
                <a:solidFill>
                  <a:srgbClr val="0070C0"/>
                </a:solidFill>
              </a:rPr>
              <a:t>DOESN'T</a:t>
            </a:r>
            <a:r>
              <a:rPr lang="fr-FR" dirty="0">
                <a:solidFill>
                  <a:srgbClr val="0070C0"/>
                </a:solidFill>
              </a:rPr>
              <a:t> has a test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2CA17-1C0A-45F7-A8C0-F51947063D91}"/>
              </a:ext>
            </a:extLst>
          </p:cNvPr>
          <p:cNvSpPr txBox="1"/>
          <p:nvPr/>
        </p:nvSpPr>
        <p:spPr>
          <a:xfrm>
            <a:off x="5077042" y="4766715"/>
            <a:ext cx="4142913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Write a test, and </a:t>
            </a:r>
            <a:r>
              <a:rPr lang="fr-FR" sz="2400" dirty="0" err="1"/>
              <a:t>make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fail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216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Design patterns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uFillTx/>
                <a:latin typeface="Calibri"/>
              </a:rPr>
              <a:t>Gang of four</a:t>
            </a:r>
          </a:p>
        </p:txBody>
      </p:sp>
      <p:pic>
        <p:nvPicPr>
          <p:cNvPr id="1026" name="Picture 2" descr="RÃ©sultat de recherche d'images pour &quot;design patterns book&quot;">
            <a:extLst>
              <a:ext uri="{FF2B5EF4-FFF2-40B4-BE49-F238E27FC236}">
                <a16:creationId xmlns:a16="http://schemas.microsoft.com/office/drawing/2014/main" id="{C26DD603-1AAF-4622-8AC1-5B3A95F9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97" y="938009"/>
            <a:ext cx="4090202" cy="50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taavast3\AppData\Local\Temp\SNAGHTMLbcb6a65.PNG">
            <a:extLst>
              <a:ext uri="{FF2B5EF4-FFF2-40B4-BE49-F238E27FC236}">
                <a16:creationId xmlns:a16="http://schemas.microsoft.com/office/drawing/2014/main" id="{FD915CFD-7C8F-4FB3-87B8-2F9CA71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8" y="3139559"/>
            <a:ext cx="12668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Example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9FDED-00DB-4907-9512-3B6C969EF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5" b="24059"/>
          <a:stretch/>
        </p:blipFill>
        <p:spPr>
          <a:xfrm>
            <a:off x="1827565" y="1559658"/>
            <a:ext cx="8897585" cy="47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02022C-C4C7-4A64-91B8-5FE6EFD3C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62"/>
            <a:ext cx="12191996" cy="6871317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Learning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from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the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begining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91745" y="734196"/>
            <a:ext cx="1038423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The struggle</a:t>
            </a:r>
          </a:p>
        </p:txBody>
      </p:sp>
    </p:spTree>
    <p:extLst>
      <p:ext uri="{BB962C8B-B14F-4D97-AF65-F5344CB8AC3E}">
        <p14:creationId xmlns:p14="http://schemas.microsoft.com/office/powerpoint/2010/main" val="2593200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Example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D4FFF-E43B-42A1-94C0-6D1D69E2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76" y="2319706"/>
            <a:ext cx="10881055" cy="26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9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Example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3CCAA-A256-49AB-8C9F-C724E060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00" y="1623884"/>
            <a:ext cx="4780233" cy="147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7488F-5894-4553-BE47-891C03B2A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24" y="4638585"/>
            <a:ext cx="4481109" cy="1346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565E9-6CE1-4B13-9C80-101E7E525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3254720"/>
            <a:ext cx="4623974" cy="1383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13D1E-EA9F-4B54-AA33-03EAE7DAF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49" y="3180878"/>
            <a:ext cx="4290584" cy="1213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42EE3-CA2D-4C0B-8C65-782AD5FAA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" y="4719692"/>
            <a:ext cx="4682758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Example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FCB2-8280-4077-AB6A-1CFC45DD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439" y="1902631"/>
            <a:ext cx="8276190" cy="26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B4917-88AF-4F42-8763-E9236A2A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439" y="4732773"/>
            <a:ext cx="9041540" cy="763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3B5FB-DD9E-4EE0-B362-0E19388CD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339" y="1675023"/>
            <a:ext cx="3977056" cy="32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Example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5914F-F9A9-4104-8EB7-E4ED7014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3" y="1878274"/>
            <a:ext cx="10881055" cy="265823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7BA513-80A5-458E-9348-92D785826C8B}"/>
              </a:ext>
            </a:extLst>
          </p:cNvPr>
          <p:cNvSpPr/>
          <p:nvPr/>
        </p:nvSpPr>
        <p:spPr>
          <a:xfrm>
            <a:off x="934497" y="2421653"/>
            <a:ext cx="10631156" cy="2039815"/>
          </a:xfrm>
          <a:custGeom>
            <a:avLst/>
            <a:gdLst>
              <a:gd name="connsiteX0" fmla="*/ 0 w 10631156"/>
              <a:gd name="connsiteY0" fmla="*/ 1989573 h 2039815"/>
              <a:gd name="connsiteX1" fmla="*/ 10048 w 10631156"/>
              <a:gd name="connsiteY1" fmla="*/ 1185705 h 2039815"/>
              <a:gd name="connsiteX2" fmla="*/ 4551903 w 10631156"/>
              <a:gd name="connsiteY2" fmla="*/ 1155560 h 2039815"/>
              <a:gd name="connsiteX3" fmla="*/ 4531806 w 10631156"/>
              <a:gd name="connsiteY3" fmla="*/ 0 h 2039815"/>
              <a:gd name="connsiteX4" fmla="*/ 7807569 w 10631156"/>
              <a:gd name="connsiteY4" fmla="*/ 0 h 2039815"/>
              <a:gd name="connsiteX5" fmla="*/ 7827666 w 10631156"/>
              <a:gd name="connsiteY5" fmla="*/ 1215850 h 2039815"/>
              <a:gd name="connsiteX6" fmla="*/ 10631156 w 10631156"/>
              <a:gd name="connsiteY6" fmla="*/ 1235947 h 2039815"/>
              <a:gd name="connsiteX7" fmla="*/ 10631156 w 10631156"/>
              <a:gd name="connsiteY7" fmla="*/ 2039815 h 2039815"/>
              <a:gd name="connsiteX8" fmla="*/ 0 w 10631156"/>
              <a:gd name="connsiteY8" fmla="*/ 1989573 h 203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31156" h="2039815">
                <a:moveTo>
                  <a:pt x="0" y="1989573"/>
                </a:moveTo>
                <a:lnTo>
                  <a:pt x="10048" y="1185705"/>
                </a:lnTo>
                <a:lnTo>
                  <a:pt x="4551903" y="1155560"/>
                </a:lnTo>
                <a:lnTo>
                  <a:pt x="4531806" y="0"/>
                </a:lnTo>
                <a:lnTo>
                  <a:pt x="7807569" y="0"/>
                </a:lnTo>
                <a:lnTo>
                  <a:pt x="7827666" y="1215850"/>
                </a:lnTo>
                <a:lnTo>
                  <a:pt x="10631156" y="1235947"/>
                </a:lnTo>
                <a:lnTo>
                  <a:pt x="10631156" y="2039815"/>
                </a:lnTo>
                <a:lnTo>
                  <a:pt x="0" y="1989573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105DD6-1DCB-4D72-92B5-BDB8C58C4267}"/>
              </a:ext>
            </a:extLst>
          </p:cNvPr>
          <p:cNvSpPr/>
          <p:nvPr/>
        </p:nvSpPr>
        <p:spPr>
          <a:xfrm>
            <a:off x="1959429" y="2200589"/>
            <a:ext cx="3084844" cy="13062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3E44CC-4BA4-4D63-8EAA-A844FF1AD545}"/>
              </a:ext>
            </a:extLst>
          </p:cNvPr>
          <p:cNvSpPr/>
          <p:nvPr/>
        </p:nvSpPr>
        <p:spPr>
          <a:xfrm>
            <a:off x="2944167" y="2773345"/>
            <a:ext cx="1396721" cy="34164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BED453-8F6E-461D-8ED1-81CCBD354650}"/>
              </a:ext>
            </a:extLst>
          </p:cNvPr>
          <p:cNvSpPr/>
          <p:nvPr/>
        </p:nvSpPr>
        <p:spPr>
          <a:xfrm>
            <a:off x="499730" y="3338623"/>
            <a:ext cx="7804298" cy="22328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Key </a:t>
            </a:r>
            <a:r>
              <a:rPr lang="fr-FR" sz="3600" b="1" dirty="0" err="1">
                <a:latin typeface="Calibri"/>
              </a:rPr>
              <a:t>take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aways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1085073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7C8CF-7B5B-4A10-B8B3-3F33CB7DD352}"/>
              </a:ext>
            </a:extLst>
          </p:cNvPr>
          <p:cNvSpPr txBox="1"/>
          <p:nvPr/>
        </p:nvSpPr>
        <p:spPr>
          <a:xfrm>
            <a:off x="1517301" y="2039815"/>
            <a:ext cx="701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classes to express the notion of 'State'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Each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(</a:t>
            </a:r>
            <a:r>
              <a:rPr lang="fr-FR" dirty="0" err="1"/>
              <a:t>represents</a:t>
            </a:r>
            <a:r>
              <a:rPr lang="fr-FR" dirty="0"/>
              <a:t>) a </a:t>
            </a:r>
            <a:r>
              <a:rPr lang="fr-FR" dirty="0" err="1"/>
              <a:t>specific</a:t>
            </a:r>
            <a:r>
              <a:rPr lang="fr-FR" dirty="0"/>
              <a:t> state,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it's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inheritence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Polymorphism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BED4-FF9A-4B6E-8724-97A53D66DDB3}"/>
              </a:ext>
            </a:extLst>
          </p:cNvPr>
          <p:cNvSpPr txBox="1"/>
          <p:nvPr/>
        </p:nvSpPr>
        <p:spPr>
          <a:xfrm>
            <a:off x="1307803" y="3991529"/>
            <a:ext cx="553956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Standard </a:t>
            </a:r>
            <a:r>
              <a:rPr lang="fr-FR" dirty="0" err="1"/>
              <a:t>Answer</a:t>
            </a:r>
            <a:r>
              <a:rPr lang="fr-FR" dirty="0"/>
              <a:t> to a </a:t>
            </a:r>
            <a:r>
              <a:rPr lang="fr-FR" dirty="0" err="1"/>
              <a:t>common</a:t>
            </a:r>
            <a:r>
              <a:rPr lang="fr-FR" dirty="0"/>
              <a:t> /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3D1E-2303-4B40-805F-6D0597947815}"/>
              </a:ext>
            </a:extLst>
          </p:cNvPr>
          <p:cNvSpPr txBox="1"/>
          <p:nvPr/>
        </p:nvSpPr>
        <p:spPr>
          <a:xfrm>
            <a:off x="1307802" y="4453501"/>
            <a:ext cx="553956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Reusable</a:t>
            </a:r>
            <a:r>
              <a:rPr lang="fr-FR" dirty="0"/>
              <a:t> design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05DC9-7132-476D-BDB2-6969CC52C765}"/>
              </a:ext>
            </a:extLst>
          </p:cNvPr>
          <p:cNvSpPr txBox="1"/>
          <p:nvPr/>
        </p:nvSpPr>
        <p:spPr>
          <a:xfrm>
            <a:off x="760671" y="3470148"/>
            <a:ext cx="596265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D06D4-C60E-43E3-B52C-42EFC64ED914}"/>
              </a:ext>
            </a:extLst>
          </p:cNvPr>
          <p:cNvSpPr txBox="1"/>
          <p:nvPr/>
        </p:nvSpPr>
        <p:spPr>
          <a:xfrm>
            <a:off x="1307801" y="4935897"/>
            <a:ext cx="553956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Reusable</a:t>
            </a:r>
            <a:r>
              <a:rPr lang="fr-FR" dirty="0"/>
              <a:t> Code</a:t>
            </a:r>
            <a:endParaRPr lang="en-US" dirty="0"/>
          </a:p>
        </p:txBody>
      </p:sp>
      <p:pic>
        <p:nvPicPr>
          <p:cNvPr id="13" name="Picture 2" descr="RÃ©sultat de recherche d'images pour &quot;key png&quot;">
            <a:extLst>
              <a:ext uri="{FF2B5EF4-FFF2-40B4-BE49-F238E27FC236}">
                <a16:creationId xmlns:a16="http://schemas.microsoft.com/office/drawing/2014/main" id="{58B69FAB-9CDD-44B6-AB15-507C6849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58178">
            <a:off x="8975416" y="1626287"/>
            <a:ext cx="1630020" cy="195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taavast3\AppData\Local\Temp\SNAGHTMLa2106c2.PNG">
            <a:extLst>
              <a:ext uri="{FF2B5EF4-FFF2-40B4-BE49-F238E27FC236}">
                <a16:creationId xmlns:a16="http://schemas.microsoft.com/office/drawing/2014/main" id="{66E39FBD-7BB5-4EB2-87BB-624ADE25A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144" y="3043801"/>
            <a:ext cx="121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2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2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73CEB59-C125-4F82-8FF9-0ADD2004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25" y="1682045"/>
            <a:ext cx="3868616" cy="2680421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Key </a:t>
            </a:r>
            <a:r>
              <a:rPr lang="fr-FR" sz="3600" b="1" dirty="0" err="1">
                <a:latin typeface="Calibri"/>
              </a:rPr>
              <a:t>take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aways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E81F61-84F7-4756-93FF-2273F7E1D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42" y="2005380"/>
            <a:ext cx="1746633" cy="1041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03A801-6128-464B-BB63-31DD279DA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364" y="2272464"/>
            <a:ext cx="2229217" cy="1340919"/>
          </a:xfrm>
          <a:prstGeom prst="rect">
            <a:avLst/>
          </a:prstGeom>
        </p:spPr>
      </p:pic>
      <p:pic>
        <p:nvPicPr>
          <p:cNvPr id="11" name="Picture 2" descr="C:\Users\taavast3\AppData\Local\Temp\SNAGHTML7655859.PNG">
            <a:extLst>
              <a:ext uri="{FF2B5EF4-FFF2-40B4-BE49-F238E27FC236}">
                <a16:creationId xmlns:a16="http://schemas.microsoft.com/office/drawing/2014/main" id="{9BBE8855-73FD-4BAA-BB7C-059613AD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42" y="2870467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taavast3\AppData\Local\Temp\SNAGHTMLa2e609a.PNG">
            <a:extLst>
              <a:ext uri="{FF2B5EF4-FFF2-40B4-BE49-F238E27FC236}">
                <a16:creationId xmlns:a16="http://schemas.microsoft.com/office/drawing/2014/main" id="{45697238-9366-4FC0-A611-5975F1AF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37" y="2083521"/>
            <a:ext cx="1727991" cy="419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73CEB59-C125-4F82-8FF9-0ADD2004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2" y="1488756"/>
            <a:ext cx="2263904" cy="1105787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pattern: Key </a:t>
            </a:r>
            <a:r>
              <a:rPr lang="fr-FR" sz="3600" b="1" dirty="0" err="1">
                <a:latin typeface="Calibri"/>
              </a:rPr>
              <a:t>take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aways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2051824" y="1769513"/>
            <a:ext cx="1520315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49D90-C366-413A-9970-3F582F1A5D89}"/>
              </a:ext>
            </a:extLst>
          </p:cNvPr>
          <p:cNvGrpSpPr/>
          <p:nvPr/>
        </p:nvGrpSpPr>
        <p:grpSpPr>
          <a:xfrm>
            <a:off x="4756330" y="816258"/>
            <a:ext cx="6620505" cy="2280887"/>
            <a:chOff x="4756330" y="816258"/>
            <a:chExt cx="6620505" cy="22808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35DC03-B53D-40CA-BED7-96BCACB2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56330" y="816258"/>
              <a:ext cx="6620505" cy="2280887"/>
            </a:xfrm>
            <a:prstGeom prst="rect">
              <a:avLst/>
            </a:prstGeom>
          </p:spPr>
        </p:pic>
        <p:pic>
          <p:nvPicPr>
            <p:cNvPr id="19" name="Picture 2" descr="RÃ©sultat de recherche d'images pour &quot;design patterns book&quot;">
              <a:extLst>
                <a:ext uri="{FF2B5EF4-FFF2-40B4-BE49-F238E27FC236}">
                  <a16:creationId xmlns:a16="http://schemas.microsoft.com/office/drawing/2014/main" id="{A87302C2-E40D-4558-BB8B-0C935E44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184" y="1009362"/>
              <a:ext cx="1295921" cy="152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BA17AB-CAFC-4095-93C9-CD0E08C1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6197" y="1479872"/>
              <a:ext cx="4015739" cy="98104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03F384-3B9E-427C-9FDF-74AB06A65B1B}"/>
                </a:ext>
              </a:extLst>
            </p:cNvPr>
            <p:cNvSpPr txBox="1"/>
            <p:nvPr/>
          </p:nvSpPr>
          <p:spPr>
            <a:xfrm>
              <a:off x="6876197" y="1052938"/>
              <a:ext cx="4015739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State Pattern</a:t>
              </a:r>
              <a:endParaRPr lang="en-US" dirty="0"/>
            </a:p>
          </p:txBody>
        </p:sp>
      </p:grpSp>
      <p:pic>
        <p:nvPicPr>
          <p:cNvPr id="15" name="Picture 2" descr="C:\Users\taavast3\AppData\Local\Temp\SNAGHTML7655859.PNG">
            <a:extLst>
              <a:ext uri="{FF2B5EF4-FFF2-40B4-BE49-F238E27FC236}">
                <a16:creationId xmlns:a16="http://schemas.microsoft.com/office/drawing/2014/main" id="{FB410AD0-D664-44BB-860B-F340C6105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41" y="2870467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taavast3\AppData\Local\Temp\SNAGHTMLa31daec.PNG">
            <a:extLst>
              <a:ext uri="{FF2B5EF4-FFF2-40B4-BE49-F238E27FC236}">
                <a16:creationId xmlns:a16="http://schemas.microsoft.com/office/drawing/2014/main" id="{2AF96939-4630-4FD6-8481-14669859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408" y="3150320"/>
            <a:ext cx="12668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taavast3\AppData\Local\Temp\SNAGHTMLa2e609a.PNG">
            <a:extLst>
              <a:ext uri="{FF2B5EF4-FFF2-40B4-BE49-F238E27FC236}">
                <a16:creationId xmlns:a16="http://schemas.microsoft.com/office/drawing/2014/main" id="{3007B136-DD49-4642-9697-2F50D4B99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38" y="3097145"/>
            <a:ext cx="1310616" cy="318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7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CA8A386-F7BA-4B4E-A34C-2D6F8691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0580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My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) Next </a:t>
            </a:r>
            <a:r>
              <a:rPr lang="fr-FR" sz="36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step</a:t>
            </a:r>
            <a:r>
              <a:rPr lang="fr-FR" sz="36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8335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Plan: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677EBBD-C05C-4180-AE48-169FF0BF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4125431"/>
          <a:ext cx="10515600" cy="22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:\Users\taavast3\AppData\Local\Temp\SNAGHTML7655859.PNG">
            <a:extLst>
              <a:ext uri="{FF2B5EF4-FFF2-40B4-BE49-F238E27FC236}">
                <a16:creationId xmlns:a16="http://schemas.microsoft.com/office/drawing/2014/main" id="{EB58D233-6B81-4411-9680-E0DC379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721" y="1416309"/>
            <a:ext cx="1181765" cy="32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47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Use </a:t>
            </a:r>
            <a:r>
              <a:rPr lang="fr-FR" sz="3600" b="1" dirty="0" err="1">
                <a:latin typeface="Calibri"/>
              </a:rPr>
              <a:t>well</a:t>
            </a:r>
            <a:r>
              <a:rPr lang="fr-FR" sz="3600" b="1" dirty="0">
                <a:latin typeface="Calibri"/>
              </a:rPr>
              <a:t> </a:t>
            </a:r>
            <a:r>
              <a:rPr lang="fr-FR" sz="3600" b="1" dirty="0" err="1">
                <a:latin typeface="Calibri"/>
              </a:rPr>
              <a:t>known</a:t>
            </a:r>
            <a:r>
              <a:rPr lang="fr-FR" sz="3600" b="1" dirty="0">
                <a:latin typeface="Calibri"/>
              </a:rPr>
              <a:t> standards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DEEE-E11D-4110-9CAC-83A42BC46350}"/>
              </a:ext>
            </a:extLst>
          </p:cNvPr>
          <p:cNvSpPr txBox="1"/>
          <p:nvPr/>
        </p:nvSpPr>
        <p:spPr>
          <a:xfrm>
            <a:off x="1967881" y="2551834"/>
            <a:ext cx="8256233" cy="101566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TDD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93BEF-F26A-4789-8D8C-DCCC5A3F36CE}"/>
              </a:ext>
            </a:extLst>
          </p:cNvPr>
          <p:cNvSpPr txBox="1"/>
          <p:nvPr/>
        </p:nvSpPr>
        <p:spPr>
          <a:xfrm>
            <a:off x="3553767" y="4331171"/>
            <a:ext cx="508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Test Driven </a:t>
            </a:r>
            <a:r>
              <a:rPr lang="fr-FR" sz="3600" dirty="0" err="1"/>
              <a:t>Developement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537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93764" y="43203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Introduction: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assimilating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 class</a:t>
            </a:r>
            <a:r>
              <a:rPr lang="fr-FR" sz="3600" b="1" i="0" u="none" strike="noStrike" kern="1200" cap="none" spc="0" dirty="0">
                <a:uFillTx/>
                <a:latin typeface="Calibri"/>
              </a:rPr>
              <a:t> concepts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20A96F-5862-44C9-9820-375F0CBB615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421122" y="1830150"/>
            <a:ext cx="5209820" cy="435951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AC6F8-6CBB-4CE3-B96E-13576109950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00537" y="795103"/>
            <a:ext cx="5183184" cy="823910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ctr"/>
            <a:r>
              <a:rPr lang="fr-FR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5CA458F-52B6-4187-866C-FB78AF554FA2}"/>
              </a:ext>
            </a:extLst>
          </p:cNvPr>
          <p:cNvPicPr>
            <a:picLocks noGrp="1" noChangeAspect="1"/>
          </p:cNvPicPr>
          <p:nvPr>
            <p:ph idx="4"/>
          </p:nvPr>
        </p:nvPicPr>
        <p:blipFill>
          <a:blip r:embed="rId4"/>
          <a:stretch>
            <a:fillRect/>
          </a:stretch>
        </p:blipFill>
        <p:spPr>
          <a:xfrm>
            <a:off x="6256421" y="1830150"/>
            <a:ext cx="4342461" cy="4359513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4137F1-34A7-4FD7-B0DA-10525AC47E3C}"/>
              </a:ext>
            </a:extLst>
          </p:cNvPr>
          <p:cNvSpPr txBox="1">
            <a:spLocks/>
          </p:cNvSpPr>
          <p:nvPr/>
        </p:nvSpPr>
        <p:spPr>
          <a:xfrm>
            <a:off x="708280" y="795103"/>
            <a:ext cx="5183184" cy="8239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b" anchorCtr="0" compatLnSpc="1">
            <a:normAutofit fontScale="925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en-US" sz="2400" b="1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chemeClr val="lt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73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Design patterns: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4" name="Picture 3" descr="A person wearing a football uniform&#10;&#10;Description generated with high confidence">
            <a:extLst>
              <a:ext uri="{FF2B5EF4-FFF2-40B4-BE49-F238E27FC236}">
                <a16:creationId xmlns:a16="http://schemas.microsoft.com/office/drawing/2014/main" id="{3A1D26E9-EE1D-4826-93AD-FBE733FC6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21" y="87865"/>
            <a:ext cx="6379093" cy="6379093"/>
          </a:xfrm>
          <a:prstGeom prst="rect">
            <a:avLst/>
          </a:prstGeom>
        </p:spPr>
      </p:pic>
      <p:sp>
        <p:nvSpPr>
          <p:cNvPr id="5" name="Heart 4">
            <a:extLst>
              <a:ext uri="{FF2B5EF4-FFF2-40B4-BE49-F238E27FC236}">
                <a16:creationId xmlns:a16="http://schemas.microsoft.com/office/drawing/2014/main" id="{205C3327-B6FD-4806-9467-D0465C72206D}"/>
              </a:ext>
            </a:extLst>
          </p:cNvPr>
          <p:cNvSpPr/>
          <p:nvPr/>
        </p:nvSpPr>
        <p:spPr>
          <a:xfrm>
            <a:off x="4987330" y="1788607"/>
            <a:ext cx="1108670" cy="1065126"/>
          </a:xfrm>
          <a:prstGeom prst="hear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taavast3\AppData\Local\Temp\SNAGHTML76d3559.PNG">
            <a:extLst>
              <a:ext uri="{FF2B5EF4-FFF2-40B4-BE49-F238E27FC236}">
                <a16:creationId xmlns:a16="http://schemas.microsoft.com/office/drawing/2014/main" id="{6A7EA884-B6A4-4521-80AF-D1291FB0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84" y="2265660"/>
            <a:ext cx="1493909" cy="41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-371789" y="6464252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Design patterns: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855B-3E3A-4C72-A37A-EF16A9F3C677}"/>
              </a:ext>
            </a:extLst>
          </p:cNvPr>
          <p:cNvSpPr txBox="1"/>
          <p:nvPr/>
        </p:nvSpPr>
        <p:spPr>
          <a:xfrm>
            <a:off x="590550" y="900407"/>
            <a:ext cx="10384232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Creation</a:t>
            </a:r>
            <a:r>
              <a:rPr lang="fr-FR" dirty="0"/>
              <a:t> Design Patterns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6E686-6306-4768-BFCE-CD9D332DD5F0}"/>
              </a:ext>
            </a:extLst>
          </p:cNvPr>
          <p:cNvSpPr txBox="1"/>
          <p:nvPr/>
        </p:nvSpPr>
        <p:spPr>
          <a:xfrm>
            <a:off x="590550" y="2458819"/>
            <a:ext cx="10384232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Structural Design Patterns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5562C-3D2D-49BC-A1F3-48671D62B89D}"/>
              </a:ext>
            </a:extLst>
          </p:cNvPr>
          <p:cNvSpPr txBox="1"/>
          <p:nvPr/>
        </p:nvSpPr>
        <p:spPr>
          <a:xfrm>
            <a:off x="590550" y="4086047"/>
            <a:ext cx="10384232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Behavioral</a:t>
            </a:r>
            <a:r>
              <a:rPr lang="fr-FR" dirty="0"/>
              <a:t> Design Patterns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D47-A879-421D-AE79-A4037136101A}"/>
              </a:ext>
            </a:extLst>
          </p:cNvPr>
          <p:cNvSpPr txBox="1"/>
          <p:nvPr/>
        </p:nvSpPr>
        <p:spPr>
          <a:xfrm>
            <a:off x="833804" y="4679733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State Pattern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4954CD-6B15-4007-89BE-9EC338CA2885}"/>
              </a:ext>
            </a:extLst>
          </p:cNvPr>
          <p:cNvSpPr txBox="1"/>
          <p:nvPr/>
        </p:nvSpPr>
        <p:spPr>
          <a:xfrm>
            <a:off x="3181453" y="469187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Observer Pattern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3C0EE-227A-4184-9EAB-5D5E25CF3B5B}"/>
              </a:ext>
            </a:extLst>
          </p:cNvPr>
          <p:cNvSpPr txBox="1"/>
          <p:nvPr/>
        </p:nvSpPr>
        <p:spPr>
          <a:xfrm>
            <a:off x="5529102" y="469187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Strategy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740EEF-03DF-4172-8AD7-D8B44D51821C}"/>
              </a:ext>
            </a:extLst>
          </p:cNvPr>
          <p:cNvSpPr txBox="1"/>
          <p:nvPr/>
        </p:nvSpPr>
        <p:spPr>
          <a:xfrm>
            <a:off x="7876751" y="4679733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Iterator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8C128-FD50-4D47-8A4F-5EE76FDC841A}"/>
              </a:ext>
            </a:extLst>
          </p:cNvPr>
          <p:cNvSpPr txBox="1"/>
          <p:nvPr/>
        </p:nvSpPr>
        <p:spPr>
          <a:xfrm>
            <a:off x="833804" y="5204760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Visitor Pattern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C1C2B-63E3-4681-B142-E7D215C05979}"/>
              </a:ext>
            </a:extLst>
          </p:cNvPr>
          <p:cNvSpPr txBox="1"/>
          <p:nvPr/>
        </p:nvSpPr>
        <p:spPr>
          <a:xfrm>
            <a:off x="833804" y="2942147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Adapter Pattern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B5DBC-3712-4225-9459-E6D29BC6B636}"/>
              </a:ext>
            </a:extLst>
          </p:cNvPr>
          <p:cNvSpPr txBox="1"/>
          <p:nvPr/>
        </p:nvSpPr>
        <p:spPr>
          <a:xfrm>
            <a:off x="3181453" y="2954286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Composite Pattern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C38824-0AE1-481E-B0E4-B0A96096FEBC}"/>
              </a:ext>
            </a:extLst>
          </p:cNvPr>
          <p:cNvSpPr txBox="1"/>
          <p:nvPr/>
        </p:nvSpPr>
        <p:spPr>
          <a:xfrm>
            <a:off x="5529102" y="2954286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Proxy Pattern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CD6B9-E3F2-45E2-9B66-D8EAAFC941E1}"/>
              </a:ext>
            </a:extLst>
          </p:cNvPr>
          <p:cNvSpPr txBox="1"/>
          <p:nvPr/>
        </p:nvSpPr>
        <p:spPr>
          <a:xfrm>
            <a:off x="7876751" y="2942147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Flyweight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DCAA6A-D76E-4CA6-A397-FF67F694B09B}"/>
              </a:ext>
            </a:extLst>
          </p:cNvPr>
          <p:cNvSpPr txBox="1"/>
          <p:nvPr/>
        </p:nvSpPr>
        <p:spPr>
          <a:xfrm>
            <a:off x="833804" y="347628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Facade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F5FCF-EF8F-47E8-93F5-50E87F8BB385}"/>
              </a:ext>
            </a:extLst>
          </p:cNvPr>
          <p:cNvSpPr txBox="1"/>
          <p:nvPr/>
        </p:nvSpPr>
        <p:spPr>
          <a:xfrm>
            <a:off x="3181453" y="3488421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Bridge Pattern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05D0-3335-47A2-B9B1-33C32C5F3438}"/>
              </a:ext>
            </a:extLst>
          </p:cNvPr>
          <p:cNvSpPr txBox="1"/>
          <p:nvPr/>
        </p:nvSpPr>
        <p:spPr>
          <a:xfrm>
            <a:off x="5529102" y="3488421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Decorator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0A64-AB01-4408-9EF4-46AABC16129E}"/>
              </a:ext>
            </a:extLst>
          </p:cNvPr>
          <p:cNvSpPr txBox="1"/>
          <p:nvPr/>
        </p:nvSpPr>
        <p:spPr>
          <a:xfrm>
            <a:off x="806698" y="143454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Singleton Pattern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08A4F-E723-43CE-B6B4-B293ECFE9E6F}"/>
              </a:ext>
            </a:extLst>
          </p:cNvPr>
          <p:cNvSpPr txBox="1"/>
          <p:nvPr/>
        </p:nvSpPr>
        <p:spPr>
          <a:xfrm>
            <a:off x="3154347" y="1459421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Factory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26FB8-BEAB-453F-929F-44EB70D480C0}"/>
              </a:ext>
            </a:extLst>
          </p:cNvPr>
          <p:cNvSpPr txBox="1"/>
          <p:nvPr/>
        </p:nvSpPr>
        <p:spPr>
          <a:xfrm>
            <a:off x="5529102" y="1466136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Abstract </a:t>
            </a:r>
            <a:r>
              <a:rPr lang="fr-FR" dirty="0" err="1"/>
              <a:t>factory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27D27B-6234-4B21-9D73-9AC5CB89E5AF}"/>
              </a:ext>
            </a:extLst>
          </p:cNvPr>
          <p:cNvSpPr txBox="1"/>
          <p:nvPr/>
        </p:nvSpPr>
        <p:spPr>
          <a:xfrm>
            <a:off x="7876751" y="1453997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Builder Pattern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63ED50-95DF-40CD-8474-C1E4F6D18836}"/>
              </a:ext>
            </a:extLst>
          </p:cNvPr>
          <p:cNvSpPr txBox="1"/>
          <p:nvPr/>
        </p:nvSpPr>
        <p:spPr>
          <a:xfrm>
            <a:off x="806698" y="1970436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Prototype Pattern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5AC4F-EF82-47EB-958F-807215D1529A}"/>
              </a:ext>
            </a:extLst>
          </p:cNvPr>
          <p:cNvSpPr txBox="1"/>
          <p:nvPr/>
        </p:nvSpPr>
        <p:spPr>
          <a:xfrm>
            <a:off x="3181453" y="518653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Template Method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AA2434-F1A7-43E9-BA23-93537D9CC8DF}"/>
              </a:ext>
            </a:extLst>
          </p:cNvPr>
          <p:cNvSpPr txBox="1"/>
          <p:nvPr/>
        </p:nvSpPr>
        <p:spPr>
          <a:xfrm>
            <a:off x="5529102" y="518653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Mediator Pattern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B36AF-E92F-46AB-8165-5A1FC8DAC9BA}"/>
              </a:ext>
            </a:extLst>
          </p:cNvPr>
          <p:cNvSpPr txBox="1"/>
          <p:nvPr/>
        </p:nvSpPr>
        <p:spPr>
          <a:xfrm>
            <a:off x="7876750" y="5174393"/>
            <a:ext cx="2105449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Command Pattern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763B0D-535D-4F55-A005-A871F9563C04}"/>
              </a:ext>
            </a:extLst>
          </p:cNvPr>
          <p:cNvSpPr txBox="1"/>
          <p:nvPr/>
        </p:nvSpPr>
        <p:spPr>
          <a:xfrm>
            <a:off x="833804" y="577848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Interpreter</a:t>
            </a:r>
            <a:r>
              <a:rPr lang="fr-FR" dirty="0"/>
              <a:t> Pattern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497141-F305-4FB1-BA31-6DCC2FBB0AC7}"/>
              </a:ext>
            </a:extLst>
          </p:cNvPr>
          <p:cNvSpPr txBox="1"/>
          <p:nvPr/>
        </p:nvSpPr>
        <p:spPr>
          <a:xfrm>
            <a:off x="3181453" y="5778482"/>
            <a:ext cx="210240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Memento Pattern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A203A1-A1D9-4542-9D62-B649C4489AC7}"/>
              </a:ext>
            </a:extLst>
          </p:cNvPr>
          <p:cNvSpPr txBox="1"/>
          <p:nvPr/>
        </p:nvSpPr>
        <p:spPr>
          <a:xfrm>
            <a:off x="5529102" y="5766343"/>
            <a:ext cx="2871948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Chain of </a:t>
            </a:r>
            <a:r>
              <a:rPr lang="fr-FR" dirty="0" err="1"/>
              <a:t>responbility</a:t>
            </a:r>
            <a:r>
              <a:rPr lang="fr-FR" dirty="0"/>
              <a:t>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Books I (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really</a:t>
            </a:r>
            <a:r>
              <a:rPr lang="fr-FR" sz="3600" b="1" i="0" u="none" strike="noStrike" kern="1200" cap="none" spc="0" baseline="0" dirty="0">
                <a:uFillTx/>
                <a:latin typeface="Calibri"/>
              </a:rPr>
              <a:t>) </a:t>
            </a:r>
            <a:r>
              <a:rPr lang="fr-FR" sz="3600" b="1" i="0" u="none" strike="noStrike" kern="1200" cap="none" spc="0" baseline="0" dirty="0" err="1">
                <a:uFillTx/>
                <a:latin typeface="Calibri"/>
              </a:rPr>
              <a:t>recommend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48822-EE4F-4536-95B1-C5E5E8584F95}"/>
              </a:ext>
            </a:extLst>
          </p:cNvPr>
          <p:cNvSpPr/>
          <p:nvPr/>
        </p:nvSpPr>
        <p:spPr>
          <a:xfrm>
            <a:off x="2782186" y="14790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https://www.amazon.fr/First-Design-Patterns-Elisabeth-Freeman/dp/0596007124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F1842-9F79-40C0-9ED1-36A744E9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9" y="1095889"/>
            <a:ext cx="2021685" cy="2394651"/>
          </a:xfrm>
          <a:prstGeom prst="rect">
            <a:avLst/>
          </a:prstGeom>
        </p:spPr>
      </p:pic>
      <p:pic>
        <p:nvPicPr>
          <p:cNvPr id="10" name="Picture 2" descr="RÃ©sultat de recherche d'images pour &quot;design patterns book&quot;">
            <a:extLst>
              <a:ext uri="{FF2B5EF4-FFF2-40B4-BE49-F238E27FC236}">
                <a16:creationId xmlns:a16="http://schemas.microsoft.com/office/drawing/2014/main" id="{89E11405-0C39-4D86-98F5-CB6C492A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65" y="2997273"/>
            <a:ext cx="2605497" cy="30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D0780F-638D-470F-97D6-C41ABB30931A}"/>
              </a:ext>
            </a:extLst>
          </p:cNvPr>
          <p:cNvSpPr/>
          <p:nvPr/>
        </p:nvSpPr>
        <p:spPr>
          <a:xfrm>
            <a:off x="1346790" y="4202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https://www.amazon.fr/Design-Patterns-Elements-Reusable-Object-Oriented/dp/0201633612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405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E94C7-BB98-43E9-BF16-83DF30C5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1"/>
            <a:ext cx="12192000" cy="6855439"/>
          </a:xfrm>
          <a:prstGeom prst="rect">
            <a:avLst/>
          </a:prstGeom>
        </p:spPr>
      </p:pic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36261001-9963-4210-A8AA-5B1689F511EE}"/>
              </a:ext>
            </a:extLst>
          </p:cNvPr>
          <p:cNvCxnSpPr/>
          <p:nvPr/>
        </p:nvCxnSpPr>
        <p:spPr>
          <a:xfrm>
            <a:off x="4785649" y="0"/>
            <a:ext cx="3375581" cy="685800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97927-8191-4618-A1A1-084856254492}"/>
              </a:ext>
            </a:extLst>
          </p:cNvPr>
          <p:cNvGrpSpPr/>
          <p:nvPr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5" name="Rectangle 11">
              <a:extLst>
                <a:ext uri="{FF2B5EF4-FFF2-40B4-BE49-F238E27FC236}">
                  <a16:creationId xmlns:a16="http://schemas.microsoft.com/office/drawing/2014/main" id="{E7C57C76-FEE2-4D0D-9ACC-F07BE4357B8F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74D37B5B-21D1-4727-A136-420A467C8C54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1371599" y="509855"/>
            <a:ext cx="9148446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88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What</a:t>
            </a:r>
            <a:r>
              <a:rPr lang="fr-FR" sz="8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do </a:t>
            </a:r>
            <a:r>
              <a:rPr lang="fr-FR" sz="88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you</a:t>
            </a:r>
            <a:r>
              <a:rPr lang="fr-FR" sz="8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88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see</a:t>
            </a:r>
            <a:r>
              <a:rPr lang="fr-FR" sz="8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?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B2A12BA0-5118-4CA2-97AA-BCB16D8AE244}"/>
              </a:ext>
            </a:extLst>
          </p:cNvPr>
          <p:cNvSpPr txBox="1"/>
          <p:nvPr/>
        </p:nvSpPr>
        <p:spPr>
          <a:xfrm>
            <a:off x="4194453" y="4508206"/>
            <a:ext cx="3803089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solidFill>
                  <a:srgbClr val="FFFFFF"/>
                </a:solidFill>
                <a:latin typeface="Calibri"/>
              </a:rPr>
              <a:t>A bridge!</a:t>
            </a:r>
            <a:endParaRPr lang="fr-FR" sz="720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2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" descr="C:\Users\taavast3\AppData\Local\Temp\SNAGHTMLa3a13a9.PNG">
            <a:extLst>
              <a:ext uri="{FF2B5EF4-FFF2-40B4-BE49-F238E27FC236}">
                <a16:creationId xmlns:a16="http://schemas.microsoft.com/office/drawing/2014/main" id="{932EA908-5AFD-4155-B7F0-B48F1135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52" y="1080463"/>
            <a:ext cx="2087778" cy="49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255660" y="107908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</a:rPr>
              <a:t>15 Septembre 2018 - #FrPwshSat2018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561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Merci à nos sponsors !!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F9B91-1F9A-4976-85DC-DDE060E9D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66" y="1506937"/>
            <a:ext cx="2110966" cy="211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BCC18D-5D32-43A3-9206-C1E5DE89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" y="3399784"/>
            <a:ext cx="3539774" cy="1769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013F9-5164-476F-9180-B095AFB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72" y="4951552"/>
            <a:ext cx="2454954" cy="1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7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69298" y="102976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latin typeface="Calibri"/>
              </a:rPr>
              <a:t>Click!</a:t>
            </a:r>
            <a:endParaRPr lang="fr-FR" sz="3600" b="1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6" name="Picture 2" descr="C:\Users\taavast3\AppData\Local\Temp\SNAGHTML7655859.PNG">
            <a:extLst>
              <a:ext uri="{FF2B5EF4-FFF2-40B4-BE49-F238E27FC236}">
                <a16:creationId xmlns:a16="http://schemas.microsoft.com/office/drawing/2014/main" id="{5A1DA5FC-09D2-4BD3-9BB9-BB1C5479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05" y="4182590"/>
            <a:ext cx="837642" cy="2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9E874788-92FB-44D4-B1CA-ABDD7362868D}"/>
              </a:ext>
            </a:extLst>
          </p:cNvPr>
          <p:cNvSpPr/>
          <p:nvPr/>
        </p:nvSpPr>
        <p:spPr>
          <a:xfrm>
            <a:off x="3721365" y="975655"/>
            <a:ext cx="4965435" cy="3687156"/>
          </a:xfrm>
          <a:prstGeom prst="cloudCallout">
            <a:avLst>
              <a:gd name="adj1" fmla="val -88367"/>
              <a:gd name="adj2" fmla="val 4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$Date = </a:t>
            </a:r>
            <a:r>
              <a:rPr lang="fr-FR" dirty="0" err="1"/>
              <a:t>Get</a:t>
            </a:r>
            <a:r>
              <a:rPr lang="fr-FR" dirty="0"/>
              <a:t>-Date</a:t>
            </a:r>
          </a:p>
          <a:p>
            <a:pPr algn="ctr"/>
            <a:r>
              <a:rPr lang="fr-FR" dirty="0"/>
              <a:t>$</a:t>
            </a:r>
            <a:r>
              <a:rPr lang="fr-FR" dirty="0" err="1"/>
              <a:t>NewTime</a:t>
            </a:r>
            <a:r>
              <a:rPr lang="fr-FR" dirty="0"/>
              <a:t> = $</a:t>
            </a:r>
            <a:r>
              <a:rPr lang="fr-FR" dirty="0" err="1"/>
              <a:t>Date.AddDays</a:t>
            </a:r>
            <a:r>
              <a:rPr lang="fr-FR" dirty="0"/>
              <a:t>(5)</a:t>
            </a:r>
          </a:p>
          <a:p>
            <a:pPr algn="ctr"/>
            <a:r>
              <a:rPr lang="fr-FR" dirty="0"/>
              <a:t>$</a:t>
            </a:r>
            <a:r>
              <a:rPr lang="fr-FR" dirty="0" err="1"/>
              <a:t>NewTime.Day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994BE803-BA89-437A-837B-54D471A0A161}"/>
              </a:ext>
            </a:extLst>
          </p:cNvPr>
          <p:cNvSpPr txBox="1"/>
          <p:nvPr/>
        </p:nvSpPr>
        <p:spPr>
          <a:xfrm>
            <a:off x="0" y="6400800"/>
            <a:ext cx="1219199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/>
              <a:t>15 Septembre 2018 - #FrPwshSat2018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uFillTx/>
              <a:latin typeface="Calibri"/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DF793054-1F26-4809-8ECB-A7D7BBD8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182" y="70582"/>
            <a:ext cx="905073" cy="9050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91745" y="87865"/>
            <a:ext cx="1038423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 dirty="0">
                <a:uFillTx/>
                <a:latin typeface="Calibri"/>
              </a:rPr>
              <a:t>Class Basics</a:t>
            </a:r>
          </a:p>
        </p:txBody>
      </p:sp>
      <p:pic>
        <p:nvPicPr>
          <p:cNvPr id="6" name="Content Placeholder 17">
            <a:extLst>
              <a:ext uri="{FF2B5EF4-FFF2-40B4-BE49-F238E27FC236}">
                <a16:creationId xmlns:a16="http://schemas.microsoft.com/office/drawing/2014/main" id="{E7A59929-BDD9-463B-8625-707AA78EC706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404485" y="1076553"/>
            <a:ext cx="5203517" cy="5082787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2CDFAD-78F5-4421-B50B-EEA084C82F4D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5887453" y="1395663"/>
            <a:ext cx="5467931" cy="4793991"/>
          </a:xfrm>
        </p:spPr>
        <p:txBody>
          <a:bodyPr>
            <a:normAutofit/>
          </a:bodyPr>
          <a:lstStyle/>
          <a:p>
            <a:r>
              <a:rPr lang="fr-FR" u="sng" dirty="0" err="1">
                <a:solidFill>
                  <a:srgbClr val="FF0000"/>
                </a:solidFill>
              </a:rPr>
              <a:t>Properties</a:t>
            </a:r>
            <a:r>
              <a:rPr lang="fr-FR" u="sng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fr-FR" dirty="0" err="1">
                <a:solidFill>
                  <a:srgbClr val="FF0000"/>
                </a:solidFill>
              </a:rPr>
              <a:t>Holds</a:t>
            </a:r>
            <a:r>
              <a:rPr lang="fr-FR" dirty="0">
                <a:solidFill>
                  <a:srgbClr val="FF0000"/>
                </a:solidFill>
              </a:rPr>
              <a:t> information on the </a:t>
            </a:r>
            <a:r>
              <a:rPr lang="fr-FR" dirty="0" err="1">
                <a:solidFill>
                  <a:srgbClr val="FF0000"/>
                </a:solidFill>
              </a:rPr>
              <a:t>object</a:t>
            </a:r>
            <a:endParaRPr lang="fr-FR" dirty="0"/>
          </a:p>
          <a:p>
            <a:r>
              <a:rPr lang="fr-FR" u="sng" dirty="0" err="1">
                <a:solidFill>
                  <a:schemeClr val="accent6">
                    <a:lumMod val="75000"/>
                  </a:schemeClr>
                </a:solidFill>
              </a:rPr>
              <a:t>Constructor</a:t>
            </a:r>
            <a:r>
              <a:rPr lang="fr-FR" u="sng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Creates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your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object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u="sng" dirty="0">
                <a:solidFill>
                  <a:srgbClr val="FFC000"/>
                </a:solidFill>
              </a:rPr>
              <a:t>Methods:</a:t>
            </a:r>
          </a:p>
          <a:p>
            <a:pPr lvl="1"/>
            <a:r>
              <a:rPr lang="fr-FR" dirty="0" err="1">
                <a:solidFill>
                  <a:srgbClr val="FFC000"/>
                </a:solidFill>
              </a:rPr>
              <a:t>Adds</a:t>
            </a:r>
            <a:r>
              <a:rPr lang="fr-FR" dirty="0">
                <a:solidFill>
                  <a:srgbClr val="FFC000"/>
                </a:solidFill>
              </a:rPr>
              <a:t> </a:t>
            </a:r>
            <a:r>
              <a:rPr lang="fr-FR" dirty="0" err="1">
                <a:solidFill>
                  <a:srgbClr val="FFC000"/>
                </a:solidFill>
              </a:rPr>
              <a:t>functionality</a:t>
            </a:r>
            <a:r>
              <a:rPr lang="fr-FR" dirty="0">
                <a:solidFill>
                  <a:srgbClr val="FFC000"/>
                </a:solidFill>
              </a:rPr>
              <a:t> to </a:t>
            </a:r>
            <a:r>
              <a:rPr lang="fr-FR" dirty="0" err="1">
                <a:solidFill>
                  <a:srgbClr val="FFC000"/>
                </a:solidFill>
              </a:rPr>
              <a:t>your</a:t>
            </a:r>
            <a:r>
              <a:rPr lang="fr-FR" dirty="0">
                <a:solidFill>
                  <a:srgbClr val="FFC000"/>
                </a:solidFill>
              </a:rPr>
              <a:t> </a:t>
            </a:r>
            <a:r>
              <a:rPr lang="fr-FR" dirty="0" err="1">
                <a:solidFill>
                  <a:srgbClr val="FFC000"/>
                </a:solidFill>
              </a:rPr>
              <a:t>object</a:t>
            </a:r>
            <a:r>
              <a:rPr lang="fr-FR" dirty="0">
                <a:solidFill>
                  <a:srgbClr val="FFC000"/>
                </a:solidFill>
              </a:rPr>
              <a:t> (Like a </a:t>
            </a:r>
            <a:r>
              <a:rPr lang="fr-FR" dirty="0" err="1">
                <a:solidFill>
                  <a:srgbClr val="FFC000"/>
                </a:solidFill>
              </a:rPr>
              <a:t>Function</a:t>
            </a:r>
            <a:r>
              <a:rPr lang="fr-FR" dirty="0">
                <a:solidFill>
                  <a:srgbClr val="FFC000"/>
                </a:solidFill>
              </a:rPr>
              <a:t>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rgbClr val="0070C0"/>
                </a:solidFill>
              </a:rPr>
              <a:t>Creating</a:t>
            </a:r>
            <a:r>
              <a:rPr lang="fr-FR" dirty="0">
                <a:solidFill>
                  <a:srgbClr val="0070C0"/>
                </a:solidFill>
              </a:rPr>
              <a:t> an </a:t>
            </a:r>
            <a:r>
              <a:rPr lang="fr-FR" dirty="0" err="1">
                <a:solidFill>
                  <a:srgbClr val="0070C0"/>
                </a:solidFill>
              </a:rPr>
              <a:t>object</a:t>
            </a:r>
            <a:r>
              <a:rPr lang="fr-FR" dirty="0">
                <a:solidFill>
                  <a:srgbClr val="0070C0"/>
                </a:solidFill>
              </a:rPr>
              <a:t> (</a:t>
            </a:r>
            <a:r>
              <a:rPr lang="en-US" dirty="0" err="1">
                <a:solidFill>
                  <a:srgbClr val="0070C0"/>
                </a:solidFill>
              </a:rPr>
              <a:t>Instanciate</a:t>
            </a:r>
            <a:r>
              <a:rPr lang="fr-FR" dirty="0">
                <a:solidFill>
                  <a:srgbClr val="0070C0"/>
                </a:solidFill>
              </a:rPr>
              <a:t>):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New-Object </a:t>
            </a:r>
            <a:r>
              <a:rPr lang="fr-FR" dirty="0" err="1">
                <a:solidFill>
                  <a:srgbClr val="0070C0"/>
                </a:solidFill>
              </a:rPr>
              <a:t>ClassName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[</a:t>
            </a:r>
            <a:r>
              <a:rPr lang="fr-FR" dirty="0" err="1">
                <a:solidFill>
                  <a:srgbClr val="0070C0"/>
                </a:solidFill>
              </a:rPr>
              <a:t>ClassName</a:t>
            </a:r>
            <a:r>
              <a:rPr lang="fr-FR" dirty="0">
                <a:solidFill>
                  <a:srgbClr val="0070C0"/>
                </a:solidFill>
              </a:rPr>
              <a:t>]::New()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0BFB0E9-44E3-4BA2-861D-2CE9ABBE1135}"/>
              </a:ext>
            </a:extLst>
          </p:cNvPr>
          <p:cNvSpPr/>
          <p:nvPr/>
        </p:nvSpPr>
        <p:spPr>
          <a:xfrm rot="10800000">
            <a:off x="3306725" y="1758937"/>
            <a:ext cx="2580727" cy="457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B6111A8-34B3-49B9-94E6-078F93C7BE76}"/>
              </a:ext>
            </a:extLst>
          </p:cNvPr>
          <p:cNvSpPr/>
          <p:nvPr/>
        </p:nvSpPr>
        <p:spPr>
          <a:xfrm rot="9934235">
            <a:off x="4973871" y="2669921"/>
            <a:ext cx="913581" cy="4572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5C9AF4-1EB0-47B6-903D-454C9CB350D2}"/>
              </a:ext>
            </a:extLst>
          </p:cNvPr>
          <p:cNvSpPr/>
          <p:nvPr/>
        </p:nvSpPr>
        <p:spPr>
          <a:xfrm rot="9298955">
            <a:off x="5283861" y="3792658"/>
            <a:ext cx="913581" cy="4572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D73294-5BEA-4BC9-9E1F-5BA2246AD8AB}"/>
              </a:ext>
            </a:extLst>
          </p:cNvPr>
          <p:cNvSpPr/>
          <p:nvPr/>
        </p:nvSpPr>
        <p:spPr>
          <a:xfrm rot="9502853">
            <a:off x="5599512" y="5486082"/>
            <a:ext cx="660990" cy="4572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</Words>
  <Application>Microsoft Office PowerPoint</Application>
  <PresentationFormat>Widescreen</PresentationFormat>
  <Paragraphs>410</Paragraphs>
  <Slides>75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Van Gulick Stéphane, INI-ONE-CIS-SDI-WOE</cp:lastModifiedBy>
  <cp:revision>135</cp:revision>
  <dcterms:created xsi:type="dcterms:W3CDTF">2018-06-12T12:37:47Z</dcterms:created>
  <dcterms:modified xsi:type="dcterms:W3CDTF">2019-05-24T12:34:51Z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